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97" r:id="rId2"/>
    <p:sldId id="527" r:id="rId3"/>
    <p:sldId id="519" r:id="rId4"/>
    <p:sldId id="536" r:id="rId5"/>
    <p:sldId id="521" r:id="rId6"/>
    <p:sldId id="532" r:id="rId7"/>
    <p:sldId id="529" r:id="rId8"/>
    <p:sldId id="530" r:id="rId9"/>
    <p:sldId id="528" r:id="rId10"/>
    <p:sldId id="538" r:id="rId11"/>
    <p:sldId id="534" r:id="rId12"/>
    <p:sldId id="533" r:id="rId13"/>
    <p:sldId id="537" r:id="rId14"/>
    <p:sldId id="535" r:id="rId15"/>
    <p:sldId id="526" r:id="rId16"/>
  </p:sldIdLst>
  <p:sldSz cx="12192000" cy="6858000"/>
  <p:notesSz cx="6815138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C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8" d="100"/>
          <a:sy n="88" d="100"/>
        </p:scale>
        <p:origin x="-437" y="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3226" cy="499092"/>
          </a:xfrm>
          <a:prstGeom prst="rect">
            <a:avLst/>
          </a:prstGeom>
        </p:spPr>
        <p:txBody>
          <a:bodyPr vert="horz" lIns="91943" tIns="45971" rIns="91943" bIns="4597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9092"/>
          </a:xfrm>
          <a:prstGeom prst="rect">
            <a:avLst/>
          </a:prstGeom>
        </p:spPr>
        <p:txBody>
          <a:bodyPr vert="horz" lIns="91943" tIns="45971" rIns="91943" bIns="45971" rtlCol="0"/>
          <a:lstStyle>
            <a:lvl1pPr algn="r">
              <a:defRPr sz="1200"/>
            </a:lvl1pPr>
          </a:lstStyle>
          <a:p>
            <a:fld id="{CBB8B863-D00B-4F4C-BC96-994BC6DFE9EF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7412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43" tIns="45971" rIns="91943" bIns="4597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5" y="4787127"/>
            <a:ext cx="5452110" cy="3916739"/>
          </a:xfrm>
          <a:prstGeom prst="rect">
            <a:avLst/>
          </a:prstGeom>
        </p:spPr>
        <p:txBody>
          <a:bodyPr vert="horz" lIns="91943" tIns="45971" rIns="91943" bIns="4597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8186"/>
            <a:ext cx="2953226" cy="499091"/>
          </a:xfrm>
          <a:prstGeom prst="rect">
            <a:avLst/>
          </a:prstGeom>
        </p:spPr>
        <p:txBody>
          <a:bodyPr vert="horz" lIns="91943" tIns="45971" rIns="91943" bIns="4597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8186"/>
            <a:ext cx="2953226" cy="499091"/>
          </a:xfrm>
          <a:prstGeom prst="rect">
            <a:avLst/>
          </a:prstGeom>
        </p:spPr>
        <p:txBody>
          <a:bodyPr vert="horz" lIns="91943" tIns="45971" rIns="91943" bIns="45971" rtlCol="0" anchor="b"/>
          <a:lstStyle>
            <a:lvl1pPr algn="r">
              <a:defRPr sz="1200"/>
            </a:lvl1pPr>
          </a:lstStyle>
          <a:p>
            <a:fld id="{D5C264E5-60E2-47CE-AC31-B672ADFE79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540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68275" y="1466850"/>
            <a:ext cx="7032625" cy="3956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val="607933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10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3582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11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2372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12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5779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0099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819771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15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8859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168275" y="1466850"/>
            <a:ext cx="7032625" cy="3956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val="4020774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3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0078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4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2601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5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839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6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2430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7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46702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8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5162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9429">
              <a:defRPr/>
            </a:pPr>
            <a:fld id="{A5F3570D-03F5-4827-BE02-71DB69F6C89A}" type="slidenum">
              <a:rPr lang="ru-RU">
                <a:solidFill>
                  <a:prstClr val="black"/>
                </a:solidFill>
                <a:latin typeface="Calibri"/>
              </a:rPr>
              <a:pPr defTabSz="919429">
                <a:defRPr/>
              </a:pPr>
              <a:t>9</a:t>
            </a:fld>
            <a:endParaRPr lang="ru-RU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404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3CF3D8-1306-4943-8E40-967FADBD35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9C9E6CD-5BC4-4851-96FD-866B8E8B4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360839B-3804-42B1-945B-046A210E2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2AE11A-FA33-49CA-97DF-9C08C7736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266BC65-7354-4859-933D-B3BD83AC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7662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20225E-4ED3-402F-82A1-F9B463102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85D3A1E-7D65-4BB8-B15E-849D1F963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21A193F-6CCA-4266-A6D7-791CC8CC9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631887-7EAE-4B59-A661-B34B8750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860009-1187-452A-BE7A-698653A5D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14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C05E9FF-FA84-4A11-A22F-26968E043C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D501B15-8EC3-451A-813A-FB295DE3FE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61A90DB-1232-421C-9A76-D9D20994B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B5D72B7-B8FF-4FA9-A15A-3AB6983BA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53B16F-6821-40CA-B0C2-3C8F7081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57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AFE1EE-A5A9-4640-8F42-64544AD92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FA8A690-8BCD-4AB4-8848-7A707162C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710B569-83E8-4E33-83CA-005430934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1167B66-DBE7-41B7-A53A-DE1EFB876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2A40324-0DE8-46FE-8766-23FBD937A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201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5E5A79-FF85-417E-BB44-260E3E6E1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C75B71A-1AD1-4834-AE3B-56435777B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7E9D87-58E9-4B7C-BE37-C31AFC9CD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AA71D8-426E-4D94-A13B-AA896CD4B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885B90-81EC-4339-B25A-5EBC1F2C4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1ADE77-4950-4F4D-8865-7D19851D7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2C5891-473B-4E30-B688-F87C0B484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BFFCF1D-BB13-4483-ACB5-D903803A2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14D70A4-B9E6-49B3-9D25-198E2080F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07924D1-FE70-4FC1-9DE0-FBD755182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DF93D34-EE49-441F-B714-552E35BE6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287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2090D5-AD98-449F-A99F-8651C5442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F1772A-CF38-465A-81A4-8AD395E62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01F96A-5DD1-46BE-A578-70073B21D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B9841B3-A82F-477B-B74C-EA4F1DA2A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3D7B969-B8F1-4E1C-AC00-3F2F5DCD05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599B18F-9891-498D-8B20-FB256953E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A3BAF01-CBDB-4C8A-8CA5-B6F7C6272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767A690-593F-4516-BDDA-698F7E94F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76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C8D0A3-B6AF-4184-B294-E8F3AD449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F2C45D3-6823-46B1-B7AA-ED0ABCA92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DC196BB-6AF1-434D-AD92-628CF66F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3E148CD-D7DC-49FA-ABE7-A06676BAB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82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BFAC35C-EBF6-4B00-AAB8-2C609846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F88DC5B-888F-4EF5-AA06-3DD46E099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3CA97CE-9CAA-417E-A983-290B3B501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79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DFC77D-9ABB-4771-A779-E5F5177CF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5E34733-D688-48CC-9B9B-603A3A7E7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CE5CE08-1F48-4CFE-99A0-8BBB9FE36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945AE68-7164-45E1-9DE2-29B385885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5D84DCE-9290-45A5-ABCF-65992616E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11CFB42-5B7E-4795-87AB-82E9B9924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279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DB499D-2A34-4120-A922-77A3695F5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84AB75F-5D72-4049-B575-AA4057153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26F8F6A-0F32-421D-A73C-9395DCC62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E093047-59C8-4A9D-9DE1-E2354A886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0341B7-43B1-4615-AB3D-FA097E2D9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1A27FA2-2BD4-48E7-BE8C-DF67BE607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104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7BF8B8-9ED5-4009-95A1-5474E8854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FF6991-F6BB-42B2-B853-5D6F915474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2B2AB2-AC55-4AA4-A818-E608FB972C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2C90F-578D-4275-A216-4512474222F3}" type="datetimeFigureOut">
              <a:rPr lang="ru-RU" smtClean="0"/>
              <a:t>03.10.2022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30B85AF-E454-40D4-B53B-FCA185A50B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4E2AF5-F3D5-448A-8D78-953F41E68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1F81F-79DC-4A52-AD5E-3FFAE2D3E2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78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kpp28@mail.ru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/>
          <a:srcRect t="29636" r="25088"/>
          <a:stretch/>
        </p:blipFill>
        <p:spPr>
          <a:xfrm>
            <a:off x="6180912" y="-91813"/>
            <a:ext cx="6025968" cy="5660735"/>
          </a:xfrm>
          <a:prstGeom prst="rect">
            <a:avLst/>
          </a:prstGeom>
        </p:spPr>
      </p:pic>
      <p:sp>
        <p:nvSpPr>
          <p:cNvPr id="21" name="Арка 20"/>
          <p:cNvSpPr/>
          <p:nvPr/>
        </p:nvSpPr>
        <p:spPr>
          <a:xfrm rot="9900000">
            <a:off x="10483190" y="5670267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6490204" y="-971423"/>
            <a:ext cx="1681953" cy="16814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2838" y="284889"/>
            <a:ext cx="737620" cy="198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633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/>
          <a:srcRect l="82864"/>
          <a:stretch/>
        </p:blipFill>
        <p:spPr>
          <a:xfrm>
            <a:off x="10395725" y="236825"/>
            <a:ext cx="1393521" cy="234268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C42CD5C-D7DA-48ED-A0BC-7219A0E5A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691" y="710033"/>
            <a:ext cx="1016074" cy="847276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273833D5-7788-4E40-8AA8-B1BA9C42F4E0}"/>
              </a:ext>
            </a:extLst>
          </p:cNvPr>
          <p:cNvSpPr txBox="1">
            <a:spLocks/>
          </p:cNvSpPr>
          <p:nvPr/>
        </p:nvSpPr>
        <p:spPr>
          <a:xfrm>
            <a:off x="1966099" y="811783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l">
              <a:buSzPts val="4400"/>
            </a:pPr>
            <a:r>
              <a:rPr lang="ru-RU" sz="2400" b="1" kern="0" dirty="0">
                <a:latin typeface="TT Norms ExtraBold" panose="02000503040000020004" pitchFamily="50" charset="-52"/>
              </a:rPr>
              <a:t>ЦЕНТР КРЕДИТНОЙ ПОДДЕРЖКИ ПРЕДПРИНИМАТЕЛЬСТВА </a:t>
            </a:r>
            <a:br>
              <a:rPr lang="ru-RU" sz="2400" b="1" kern="0" dirty="0">
                <a:latin typeface="TT Norms ExtraBold" panose="02000503040000020004" pitchFamily="50" charset="-52"/>
              </a:rPr>
            </a:br>
            <a:r>
              <a:rPr lang="ru-RU" sz="2400" kern="0" dirty="0">
                <a:latin typeface="TT Norms ExtraBold" panose="02000503040000020004" pitchFamily="50" charset="-52"/>
              </a:rPr>
              <a:t>АМУРСКОЙ ОБЛАСТИ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DF960E5-57BB-4A0D-BE13-46E06BD8E97B}"/>
              </a:ext>
            </a:extLst>
          </p:cNvPr>
          <p:cNvSpPr/>
          <p:nvPr/>
        </p:nvSpPr>
        <p:spPr>
          <a:xfrm>
            <a:off x="1607765" y="3075800"/>
            <a:ext cx="93224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ПРОГРАММЫ </a:t>
            </a:r>
          </a:p>
          <a:p>
            <a:pPr algn="ctr"/>
            <a:r>
              <a:rPr lang="ru-RU" sz="3600" b="1" dirty="0"/>
              <a:t>ЛЬГОТНОГО МИКРОФИНАНСИРОВАНИЯ </a:t>
            </a:r>
          </a:p>
          <a:p>
            <a:pPr algn="ctr"/>
            <a:r>
              <a:rPr lang="ru-RU" sz="3600" b="1" dirty="0"/>
              <a:t>для СМСП и самозанятых граждан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7457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401" y="314727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362984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Специальные программы</a:t>
            </a:r>
          </a:p>
          <a:p>
            <a:pPr algn="ctr"/>
            <a:r>
              <a:rPr lang="ru-RU" sz="2000" dirty="0">
                <a:latin typeface="Georgia" panose="02040502050405020303" pitchFamily="18" charset="0"/>
              </a:rPr>
              <a:t>*до 30 декабря 2022 года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sp>
        <p:nvSpPr>
          <p:cNvPr id="27" name="TextBox 18">
            <a:extLst>
              <a:ext uri="{FF2B5EF4-FFF2-40B4-BE49-F238E27FC236}">
                <a16:creationId xmlns:a16="http://schemas.microsoft.com/office/drawing/2014/main" xmlns="" id="{B4611029-8167-4855-BDD8-B4D7BCD1F729}"/>
              </a:ext>
            </a:extLst>
          </p:cNvPr>
          <p:cNvSpPr txBox="1"/>
          <p:nvPr/>
        </p:nvSpPr>
        <p:spPr>
          <a:xfrm>
            <a:off x="837603" y="2019049"/>
            <a:ext cx="3667590" cy="2534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70"/>
              </a:lnSpc>
            </a:pPr>
            <a:r>
              <a:rPr lang="en-US" b="1" spc="47" dirty="0">
                <a:solidFill>
                  <a:srgbClr val="F17C69"/>
                </a:solidFill>
                <a:latin typeface="Clear Sans Bold"/>
              </a:rPr>
              <a:t>«ПРОИЗВОДИТЕЛЬ»</a:t>
            </a:r>
          </a:p>
          <a:p>
            <a:pPr>
              <a:lnSpc>
                <a:spcPts val="648"/>
              </a:lnSpc>
            </a:pPr>
            <a:r>
              <a:rPr lang="en-US" spc="12" dirty="0">
                <a:solidFill>
                  <a:srgbClr val="322680"/>
                </a:solidFill>
                <a:latin typeface="Clear Sans Bold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b="1" spc="47" dirty="0" err="1">
                <a:solidFill>
                  <a:srgbClr val="322680"/>
                </a:solidFill>
                <a:latin typeface="Clear Sans Bold Bold Italics"/>
              </a:rPr>
              <a:t>Получатели</a:t>
            </a:r>
            <a:r>
              <a:rPr lang="en-US" b="1" spc="47" dirty="0">
                <a:solidFill>
                  <a:srgbClr val="322680"/>
                </a:solidFill>
                <a:latin typeface="Clear Sans Bold Bold Italics"/>
              </a:rPr>
              <a:t>:</a:t>
            </a:r>
            <a:r>
              <a:rPr lang="en-US" b="1" spc="47" dirty="0">
                <a:solidFill>
                  <a:srgbClr val="322680"/>
                </a:solidFill>
                <a:latin typeface="Clear Sans Bold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субъекты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МСП,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деятельность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которых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ведется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в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сфере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обрабатывающего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производства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</a:p>
          <a:p>
            <a:pPr>
              <a:lnSpc>
                <a:spcPts val="648"/>
              </a:lnSpc>
            </a:pPr>
            <a:endParaRPr lang="en-US" spc="24" dirty="0">
              <a:solidFill>
                <a:srgbClr val="322680"/>
              </a:solidFill>
              <a:latin typeface="Clear Sans Regular"/>
            </a:endParaRPr>
          </a:p>
          <a:p>
            <a:pPr>
              <a:lnSpc>
                <a:spcPts val="2570"/>
              </a:lnSpc>
            </a:pPr>
            <a:r>
              <a:rPr lang="en-US" spc="47" dirty="0" err="1">
                <a:solidFill>
                  <a:srgbClr val="322680"/>
                </a:solidFill>
                <a:latin typeface="Clear Sans Regular Bold Italics"/>
              </a:rPr>
              <a:t>Размер</a:t>
            </a:r>
            <a:r>
              <a:rPr lang="en-US" spc="47" dirty="0">
                <a:solidFill>
                  <a:srgbClr val="322680"/>
                </a:solidFill>
                <a:latin typeface="Clear Sans Regular Bold Italics"/>
              </a:rPr>
              <a:t>:</a:t>
            </a:r>
            <a:r>
              <a:rPr lang="en-US" spc="47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до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 5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млн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.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руб</a:t>
            </a:r>
            <a:r>
              <a:rPr lang="ru-RU" b="1" spc="24" dirty="0">
                <a:solidFill>
                  <a:srgbClr val="322680"/>
                </a:solidFill>
                <a:latin typeface="Clear Sans Regular"/>
              </a:rPr>
              <a:t>.</a:t>
            </a:r>
            <a:endParaRPr lang="en-US" b="1" spc="24" dirty="0">
              <a:solidFill>
                <a:srgbClr val="322680"/>
              </a:solidFill>
              <a:latin typeface="Clear Sans Regular"/>
            </a:endParaRPr>
          </a:p>
          <a:p>
            <a:pPr>
              <a:lnSpc>
                <a:spcPts val="648"/>
              </a:lnSpc>
            </a:pPr>
            <a:r>
              <a:rPr lang="en-US" spc="12" dirty="0">
                <a:solidFill>
                  <a:srgbClr val="322680"/>
                </a:solidFill>
                <a:latin typeface="Clear Sans Regular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spc="24" dirty="0">
                <a:solidFill>
                  <a:srgbClr val="322680"/>
                </a:solidFill>
                <a:latin typeface="Clear Sans Regular Bold Italics"/>
              </a:rPr>
              <a:t>Ставк</a:t>
            </a:r>
            <a:r>
              <a:rPr lang="ru-RU" spc="24" dirty="0">
                <a:solidFill>
                  <a:srgbClr val="322680"/>
                </a:solidFill>
                <a:latin typeface="Clear Sans Regular Bold Italics"/>
              </a:rPr>
              <a:t>а</a:t>
            </a:r>
            <a:r>
              <a:rPr lang="en-US" spc="24" dirty="0">
                <a:solidFill>
                  <a:srgbClr val="322680"/>
                </a:solidFill>
                <a:latin typeface="Clear Sans Regular Bold Italics"/>
              </a:rPr>
              <a:t>: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7 % годовых</a:t>
            </a:r>
          </a:p>
        </p:txBody>
      </p:sp>
      <p:sp>
        <p:nvSpPr>
          <p:cNvPr id="28" name="TextBox 21">
            <a:extLst>
              <a:ext uri="{FF2B5EF4-FFF2-40B4-BE49-F238E27FC236}">
                <a16:creationId xmlns:a16="http://schemas.microsoft.com/office/drawing/2014/main" xmlns="" id="{1202CC98-ED71-467F-B351-E9ECA21C1DCF}"/>
              </a:ext>
            </a:extLst>
          </p:cNvPr>
          <p:cNvSpPr txBox="1"/>
          <p:nvPr/>
        </p:nvSpPr>
        <p:spPr>
          <a:xfrm>
            <a:off x="4809582" y="2020614"/>
            <a:ext cx="3496628" cy="2867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70"/>
              </a:lnSpc>
            </a:pPr>
            <a:r>
              <a:rPr lang="en-US" b="1" spc="47" dirty="0">
                <a:solidFill>
                  <a:srgbClr val="F17C69"/>
                </a:solidFill>
                <a:latin typeface="Clear Sans Bold"/>
              </a:rPr>
              <a:t>«IT</a:t>
            </a:r>
            <a:r>
              <a:rPr lang="ru-RU" b="1" spc="47" dirty="0">
                <a:solidFill>
                  <a:srgbClr val="F17C69"/>
                </a:solidFill>
                <a:latin typeface="Clear Sans Bold"/>
              </a:rPr>
              <a:t>-</a:t>
            </a:r>
            <a:r>
              <a:rPr lang="en-US" b="1" spc="47" dirty="0">
                <a:solidFill>
                  <a:srgbClr val="F17C69"/>
                </a:solidFill>
                <a:latin typeface="Clear Sans Bold"/>
              </a:rPr>
              <a:t>ТЕХНОЛОГИИ»</a:t>
            </a:r>
          </a:p>
          <a:p>
            <a:pPr>
              <a:lnSpc>
                <a:spcPts val="648"/>
              </a:lnSpc>
            </a:pPr>
            <a:r>
              <a:rPr lang="en-US" spc="12" dirty="0">
                <a:solidFill>
                  <a:srgbClr val="322680"/>
                </a:solidFill>
                <a:latin typeface="Clear Sans Bold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b="1" spc="47" dirty="0" err="1">
                <a:solidFill>
                  <a:srgbClr val="322680"/>
                </a:solidFill>
                <a:latin typeface="Clear Sans Bold Bold Italics"/>
              </a:rPr>
              <a:t>Получатели</a:t>
            </a:r>
            <a:r>
              <a:rPr lang="en-US" b="1" spc="47" dirty="0">
                <a:solidFill>
                  <a:srgbClr val="322680"/>
                </a:solidFill>
                <a:latin typeface="Clear Sans Bold Bold Italics"/>
              </a:rPr>
              <a:t>:</a:t>
            </a:r>
            <a:r>
              <a:rPr lang="en-US" b="1" spc="47" dirty="0">
                <a:solidFill>
                  <a:srgbClr val="322680"/>
                </a:solidFill>
                <a:latin typeface="Clear Sans Bold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субъекты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МСП,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осуществляющих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деятельность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в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области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информационных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технологий</a:t>
            </a:r>
            <a:endParaRPr lang="en-US" spc="24" dirty="0">
              <a:solidFill>
                <a:srgbClr val="322680"/>
              </a:solidFill>
              <a:latin typeface="Clear Sans Regular"/>
            </a:endParaRPr>
          </a:p>
          <a:p>
            <a:pPr>
              <a:lnSpc>
                <a:spcPts val="648"/>
              </a:lnSpc>
            </a:pPr>
            <a:r>
              <a:rPr lang="en-US" spc="12" dirty="0">
                <a:solidFill>
                  <a:srgbClr val="322680"/>
                </a:solidFill>
                <a:latin typeface="Clear Sans Regular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spc="47" dirty="0" err="1">
                <a:solidFill>
                  <a:srgbClr val="322680"/>
                </a:solidFill>
                <a:latin typeface="Clear Sans Regular Bold Italics"/>
              </a:rPr>
              <a:t>Размер</a:t>
            </a:r>
            <a:r>
              <a:rPr lang="en-US" spc="47" dirty="0">
                <a:solidFill>
                  <a:srgbClr val="322680"/>
                </a:solidFill>
                <a:latin typeface="Clear Sans Regular Bold Italics"/>
              </a:rPr>
              <a:t>:</a:t>
            </a:r>
            <a:r>
              <a:rPr lang="en-US" spc="47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до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 5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млн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.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руб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.</a:t>
            </a:r>
          </a:p>
          <a:p>
            <a:pPr>
              <a:lnSpc>
                <a:spcPts val="648"/>
              </a:lnSpc>
            </a:pPr>
            <a:endParaRPr lang="en-US" spc="24" dirty="0">
              <a:solidFill>
                <a:srgbClr val="322680"/>
              </a:solidFill>
              <a:latin typeface="Clear Sans Regular"/>
            </a:endParaRPr>
          </a:p>
          <a:p>
            <a:pPr>
              <a:lnSpc>
                <a:spcPts val="2570"/>
              </a:lnSpc>
            </a:pPr>
            <a:r>
              <a:rPr lang="en-US" spc="24" dirty="0" err="1">
                <a:solidFill>
                  <a:srgbClr val="322680"/>
                </a:solidFill>
                <a:latin typeface="Clear Sans Regular Bold Italics"/>
              </a:rPr>
              <a:t>Ставка</a:t>
            </a:r>
            <a:r>
              <a:rPr lang="en-US" spc="24" dirty="0">
                <a:solidFill>
                  <a:srgbClr val="322680"/>
                </a:solidFill>
                <a:latin typeface="Clear Sans Regular Bold Italics"/>
              </a:rPr>
              <a:t>: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3 %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годовых</a:t>
            </a:r>
            <a:endParaRPr lang="en-US" b="1" spc="24" dirty="0">
              <a:solidFill>
                <a:srgbClr val="322680"/>
              </a:solidFill>
              <a:latin typeface="Clear Sans Regular"/>
            </a:endParaRPr>
          </a:p>
        </p:txBody>
      </p:sp>
      <p:sp>
        <p:nvSpPr>
          <p:cNvPr id="29" name="TextBox 22">
            <a:extLst>
              <a:ext uri="{FF2B5EF4-FFF2-40B4-BE49-F238E27FC236}">
                <a16:creationId xmlns:a16="http://schemas.microsoft.com/office/drawing/2014/main" xmlns="" id="{7A90DD2E-769B-46F2-817B-55C338B54E46}"/>
              </a:ext>
            </a:extLst>
          </p:cNvPr>
          <p:cNvSpPr txBox="1"/>
          <p:nvPr/>
        </p:nvSpPr>
        <p:spPr>
          <a:xfrm>
            <a:off x="8610600" y="2053408"/>
            <a:ext cx="2975336" cy="25340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70"/>
              </a:lnSpc>
            </a:pPr>
            <a:r>
              <a:rPr lang="en-US" b="1" spc="47" dirty="0">
                <a:solidFill>
                  <a:srgbClr val="F17C69"/>
                </a:solidFill>
                <a:latin typeface="Clear Sans Bold"/>
              </a:rPr>
              <a:t>«ЛОГИСТИКА»</a:t>
            </a:r>
          </a:p>
          <a:p>
            <a:pPr>
              <a:lnSpc>
                <a:spcPts val="648"/>
              </a:lnSpc>
            </a:pPr>
            <a:endParaRPr lang="en-US" spc="47" dirty="0">
              <a:solidFill>
                <a:srgbClr val="322680"/>
              </a:solidFill>
              <a:latin typeface="Clear Sans Bold"/>
            </a:endParaRPr>
          </a:p>
          <a:p>
            <a:pPr>
              <a:lnSpc>
                <a:spcPts val="2570"/>
              </a:lnSpc>
            </a:pPr>
            <a:r>
              <a:rPr lang="en-US" b="1" spc="24" dirty="0" err="1">
                <a:solidFill>
                  <a:srgbClr val="322680"/>
                </a:solidFill>
                <a:latin typeface="Clear Sans Regular Bold Italics"/>
              </a:rPr>
              <a:t>Получатели</a:t>
            </a:r>
            <a:r>
              <a:rPr lang="en-US" b="1" spc="24" dirty="0">
                <a:solidFill>
                  <a:srgbClr val="322680"/>
                </a:solidFill>
                <a:latin typeface="Clear Sans Regular Bold Italics"/>
              </a:rPr>
              <a:t>: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субъ</a:t>
            </a:r>
            <a:r>
              <a:rPr lang="ru-RU" spc="24" dirty="0" err="1">
                <a:solidFill>
                  <a:srgbClr val="322680"/>
                </a:solidFill>
                <a:latin typeface="Clear Sans Regular"/>
              </a:rPr>
              <a:t>ек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ты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МСП,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выстраивающие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новые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логистические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spc="24" dirty="0" err="1">
                <a:solidFill>
                  <a:srgbClr val="322680"/>
                </a:solidFill>
                <a:latin typeface="Clear Sans Regular"/>
              </a:rPr>
              <a:t>связи</a:t>
            </a:r>
            <a:endParaRPr lang="en-US" spc="24" dirty="0">
              <a:solidFill>
                <a:srgbClr val="322680"/>
              </a:solidFill>
              <a:latin typeface="Clear Sans Regular"/>
            </a:endParaRPr>
          </a:p>
          <a:p>
            <a:pPr>
              <a:lnSpc>
                <a:spcPts val="648"/>
              </a:lnSpc>
            </a:pPr>
            <a:endParaRPr lang="en-US" spc="24" dirty="0">
              <a:solidFill>
                <a:srgbClr val="322680"/>
              </a:solidFill>
              <a:latin typeface="Clear Sans Regular"/>
            </a:endParaRPr>
          </a:p>
          <a:p>
            <a:pPr>
              <a:lnSpc>
                <a:spcPts val="2570"/>
              </a:lnSpc>
            </a:pPr>
            <a:r>
              <a:rPr lang="en-US" spc="47" dirty="0" err="1">
                <a:solidFill>
                  <a:srgbClr val="322680"/>
                </a:solidFill>
                <a:latin typeface="Clear Sans Regular Bold Italics"/>
              </a:rPr>
              <a:t>Размер</a:t>
            </a:r>
            <a:r>
              <a:rPr lang="en-US" spc="47" dirty="0">
                <a:solidFill>
                  <a:srgbClr val="322680"/>
                </a:solidFill>
                <a:latin typeface="Clear Sans Regular Bold Italics"/>
              </a:rPr>
              <a:t>:</a:t>
            </a:r>
            <a:r>
              <a:rPr lang="en-US" spc="47" dirty="0">
                <a:solidFill>
                  <a:srgbClr val="322680"/>
                </a:solidFill>
                <a:latin typeface="Clear Sans Regular"/>
              </a:rPr>
              <a:t>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до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 5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млн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. </a:t>
            </a:r>
            <a:r>
              <a:rPr lang="en-US" b="1" spc="24" dirty="0" err="1">
                <a:solidFill>
                  <a:srgbClr val="322680"/>
                </a:solidFill>
                <a:latin typeface="Clear Sans Regular"/>
              </a:rPr>
              <a:t>руб</a:t>
            </a:r>
            <a:r>
              <a:rPr lang="en-US" b="1" spc="24" dirty="0">
                <a:solidFill>
                  <a:srgbClr val="322680"/>
                </a:solidFill>
                <a:latin typeface="Clear Sans Regular"/>
              </a:rPr>
              <a:t>.</a:t>
            </a:r>
          </a:p>
          <a:p>
            <a:pPr>
              <a:lnSpc>
                <a:spcPts val="648"/>
              </a:lnSpc>
            </a:pPr>
            <a:r>
              <a:rPr lang="en-US" spc="12" dirty="0">
                <a:solidFill>
                  <a:srgbClr val="322680"/>
                </a:solidFill>
                <a:latin typeface="Clear Sans Regular"/>
              </a:rPr>
              <a:t> </a:t>
            </a:r>
          </a:p>
          <a:p>
            <a:pPr>
              <a:lnSpc>
                <a:spcPts val="2570"/>
              </a:lnSpc>
            </a:pPr>
            <a:r>
              <a:rPr lang="en-US" spc="47" dirty="0">
                <a:solidFill>
                  <a:srgbClr val="322680"/>
                </a:solidFill>
                <a:latin typeface="Clear Sans Regular Bold Italics"/>
              </a:rPr>
              <a:t>Ставк</a:t>
            </a:r>
            <a:r>
              <a:rPr lang="ru-RU" spc="47" dirty="0">
                <a:solidFill>
                  <a:srgbClr val="322680"/>
                </a:solidFill>
                <a:latin typeface="Clear Sans Regular Bold Italics"/>
              </a:rPr>
              <a:t>а</a:t>
            </a:r>
            <a:r>
              <a:rPr lang="en-US" spc="24" dirty="0">
                <a:solidFill>
                  <a:srgbClr val="322680"/>
                </a:solidFill>
                <a:latin typeface="Clear Sans Regular"/>
              </a:rPr>
              <a:t>: </a:t>
            </a:r>
            <a:r>
              <a:rPr lang="en-US" b="1" spc="24" dirty="0">
                <a:solidFill>
                  <a:srgbClr val="322680"/>
                </a:solidFill>
                <a:latin typeface="Arimo"/>
              </a:rPr>
              <a:t>7 % годовых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xmlns="" id="{096A25BD-9F6E-4C7C-8A7D-F6B5E88CCC0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50086" y="5315481"/>
            <a:ext cx="711990" cy="711990"/>
          </a:xfrm>
          <a:prstGeom prst="rect">
            <a:avLst/>
          </a:prstGeom>
          <a:solidFill>
            <a:srgbClr val="F17C69"/>
          </a:solidFill>
          <a:ln>
            <a:solidFill>
              <a:srgbClr val="F17C69"/>
            </a:solidFill>
          </a:ln>
        </p:spPr>
      </p:pic>
      <p:sp>
        <p:nvSpPr>
          <p:cNvPr id="31" name="TextBox 14">
            <a:extLst>
              <a:ext uri="{FF2B5EF4-FFF2-40B4-BE49-F238E27FC236}">
                <a16:creationId xmlns:a16="http://schemas.microsoft.com/office/drawing/2014/main" xmlns="" id="{EAB44A0D-42B5-4F03-B8C7-7035460E70EA}"/>
              </a:ext>
            </a:extLst>
          </p:cNvPr>
          <p:cNvSpPr txBox="1"/>
          <p:nvPr/>
        </p:nvSpPr>
        <p:spPr>
          <a:xfrm>
            <a:off x="1622144" y="5575350"/>
            <a:ext cx="6379677" cy="3256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16"/>
              </a:lnSpc>
            </a:pPr>
            <a:r>
              <a:rPr lang="en-US" sz="1600" spc="54" dirty="0" err="1">
                <a:solidFill>
                  <a:srgbClr val="322680"/>
                </a:solidFill>
                <a:latin typeface="Clear Sans Bold Italics"/>
              </a:rPr>
              <a:t>Подробная</a:t>
            </a:r>
            <a:r>
              <a:rPr lang="en-US" sz="1600" spc="54" dirty="0">
                <a:solidFill>
                  <a:srgbClr val="322680"/>
                </a:solidFill>
                <a:latin typeface="Clear Sans Bold Italics"/>
              </a:rPr>
              <a:t> </a:t>
            </a:r>
            <a:r>
              <a:rPr lang="en-US" sz="1600" spc="54" dirty="0" err="1">
                <a:solidFill>
                  <a:srgbClr val="322680"/>
                </a:solidFill>
                <a:latin typeface="Clear Sans Bold Italics"/>
              </a:rPr>
              <a:t>информация</a:t>
            </a:r>
            <a:r>
              <a:rPr lang="en-US" sz="1600" spc="54" dirty="0">
                <a:solidFill>
                  <a:srgbClr val="322680"/>
                </a:solidFill>
                <a:latin typeface="Clear Sans Bold Italics"/>
              </a:rPr>
              <a:t>:</a:t>
            </a:r>
            <a:r>
              <a:rPr lang="en-US" sz="1600" spc="50" dirty="0">
                <a:solidFill>
                  <a:srgbClr val="322680"/>
                </a:solidFill>
                <a:latin typeface="Clear Sans Bold Italics"/>
              </a:rPr>
              <a:t> бизнескредит28.рф, </a:t>
            </a:r>
            <a:r>
              <a:rPr lang="en-US" sz="1600" spc="50" dirty="0" err="1">
                <a:solidFill>
                  <a:srgbClr val="322680"/>
                </a:solidFill>
                <a:latin typeface="Clear Sans Bold Italics"/>
              </a:rPr>
              <a:t>амурбизнес.рф</a:t>
            </a:r>
            <a:endParaRPr lang="en-US" sz="1600" spc="50" dirty="0">
              <a:solidFill>
                <a:srgbClr val="322680"/>
              </a:solidFill>
              <a:latin typeface="Clear Sans Bold Italics"/>
            </a:endParaRPr>
          </a:p>
        </p:txBody>
      </p:sp>
    </p:spTree>
    <p:extLst>
      <p:ext uri="{BB962C8B-B14F-4D97-AF65-F5344CB8AC3E}">
        <p14:creationId xmlns:p14="http://schemas.microsoft.com/office/powerpoint/2010/main" val="902247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11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5582594" y="2387120"/>
            <a:ext cx="4399606" cy="1640116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Максимальная процентная </a:t>
            </a:r>
          </a:p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ставка </a:t>
            </a:r>
            <a:r>
              <a:rPr lang="ru-RU" sz="3200" b="1" dirty="0">
                <a:solidFill>
                  <a:srgbClr val="ED5338"/>
                </a:solidFill>
                <a:latin typeface="Georgia" panose="02040502050405020303" pitchFamily="18" charset="0"/>
              </a:rPr>
              <a:t>3,75</a:t>
            </a:r>
            <a:r>
              <a:rPr lang="ru-RU" sz="32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%</a:t>
            </a: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 годовых *</a:t>
            </a:r>
            <a:endParaRPr lang="ru-RU" sz="1361" b="1" kern="1200" dirty="0">
              <a:solidFill>
                <a:srgbClr val="ED5338"/>
              </a:solidFill>
              <a:latin typeface="Georgia" panose="02040502050405020303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F4B820F3-0ED0-409D-B3C0-56EDB379F41E}"/>
              </a:ext>
            </a:extLst>
          </p:cNvPr>
          <p:cNvSpPr/>
          <p:nvPr/>
        </p:nvSpPr>
        <p:spPr>
          <a:xfrm>
            <a:off x="1119028" y="5896061"/>
            <a:ext cx="89324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11079">
              <a:buClrTx/>
            </a:pPr>
            <a:r>
              <a:rPr lang="ru-RU" sz="1400" dirty="0">
                <a:solidFill>
                  <a:srgbClr val="F17C6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*</a:t>
            </a: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 Для приоритетных проектов предпринимательства при наличии залогового обеспечения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467993" y="467892"/>
            <a:ext cx="6234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Особые условия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98723" y="1504196"/>
            <a:ext cx="98088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Предпринимателей в моногородах Амурской области:</a:t>
            </a:r>
          </a:p>
          <a:p>
            <a:endParaRPr lang="ru-RU" sz="2800" dirty="0">
              <a:latin typeface="Georgia" panose="02040502050405020303" pitchFamily="18" charset="0"/>
            </a:endParaRP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г. Свободный</a:t>
            </a: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г. Тында</a:t>
            </a: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г. Райчихинск</a:t>
            </a:r>
          </a:p>
          <a:p>
            <a:pPr marL="457200" indent="-4572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800" dirty="0">
                <a:latin typeface="Georgia" panose="02040502050405020303" pitchFamily="18" charset="0"/>
              </a:rPr>
              <a:t>пгт. Прогресс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4AB6AFD-E45B-489A-86B3-9652E5B05F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68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986402" y="5055743"/>
            <a:ext cx="9244637" cy="1185922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процент от займа уменьшается </a:t>
            </a:r>
            <a:r>
              <a:rPr lang="ru-RU" sz="2400" b="1" kern="1200">
                <a:solidFill>
                  <a:srgbClr val="ED5338"/>
                </a:solidFill>
                <a:latin typeface="Georgia" panose="02040502050405020303" pitchFamily="18" charset="0"/>
              </a:rPr>
              <a:t>от 0,5% до 1% </a:t>
            </a: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годовых от стандартной ставки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171628" y="755816"/>
            <a:ext cx="7534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Специальные ставки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86402" y="1413341"/>
            <a:ext cx="90339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Приоритетных проектов предпринимательства:</a:t>
            </a:r>
          </a:p>
          <a:p>
            <a:endParaRPr lang="ru-RU" sz="2800" dirty="0">
              <a:latin typeface="Georgia" panose="02040502050405020303" pitchFamily="18" charset="0"/>
            </a:endParaRP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Резиденты ТОР, технопарка, бизнес-инкубатора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Экспортеры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Сельскохозяйственные кооперативы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Женское и молодежное предпринимательство 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Малые предприятия, созданные физлицом старше 45 лет, а также самозанятые, действующие менее одного года</a:t>
            </a:r>
          </a:p>
          <a:p>
            <a:pPr marL="342900" indent="-342900">
              <a:buClr>
                <a:srgbClr val="F17C69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Georgia" panose="02040502050405020303" pitchFamily="18" charset="0"/>
              </a:rPr>
              <a:t>Туризм, экология, спорт</a:t>
            </a:r>
          </a:p>
        </p:txBody>
      </p:sp>
    </p:spTree>
    <p:extLst>
      <p:ext uri="{BB962C8B-B14F-4D97-AF65-F5344CB8AC3E}">
        <p14:creationId xmlns:p14="http://schemas.microsoft.com/office/powerpoint/2010/main" val="459024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986402" y="5055743"/>
            <a:ext cx="9244637" cy="1185922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процент от займа уменьшается от 0,5% до 1% годовых от стандартной ставки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171628" y="755816"/>
            <a:ext cx="7534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Специальные ставки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56212" y="1545387"/>
            <a:ext cx="102750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пострадавших отраслей предпринимательства, перечни которых утверждены Правительством РФ и Амурской области: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84616943-672B-4A24-AF22-689E2EE2FD46}"/>
              </a:ext>
            </a:extLst>
          </p:cNvPr>
          <p:cNvSpPr/>
          <p:nvPr/>
        </p:nvSpPr>
        <p:spPr>
          <a:xfrm>
            <a:off x="956211" y="3249482"/>
            <a:ext cx="2703753" cy="138499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Постановление Правительства РФ №434 от 03.04.2020</a:t>
            </a:r>
            <a:endParaRPr lang="ru-RU" dirty="0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5CE3FE50-180A-4206-99EE-AE43E4185D43}"/>
              </a:ext>
            </a:extLst>
          </p:cNvPr>
          <p:cNvSpPr/>
          <p:nvPr/>
        </p:nvSpPr>
        <p:spPr>
          <a:xfrm>
            <a:off x="7601861" y="3161387"/>
            <a:ext cx="2629178" cy="14730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Постановление Правительства РФ №337 от 10.03.2022</a:t>
            </a:r>
          </a:p>
          <a:p>
            <a:pPr algn="ctr"/>
            <a:endParaRPr lang="ru-RU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C7F78E75-84B3-4216-8978-EBC4F4093802}"/>
              </a:ext>
            </a:extLst>
          </p:cNvPr>
          <p:cNvSpPr/>
          <p:nvPr/>
        </p:nvSpPr>
        <p:spPr>
          <a:xfrm>
            <a:off x="4279036" y="3191074"/>
            <a:ext cx="2703753" cy="14730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Решение антикризисного штаба Амур. обл.</a:t>
            </a:r>
          </a:p>
          <a:p>
            <a:pPr algn="ctr"/>
            <a:r>
              <a:rPr lang="ru-RU" dirty="0">
                <a:latin typeface="Georgia" panose="02040502050405020303" pitchFamily="18" charset="0"/>
              </a:rPr>
              <a:t>от 03.06.2020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383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2538484" y="475360"/>
            <a:ext cx="6492351" cy="667828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3659964" y="4234852"/>
            <a:ext cx="4399606" cy="1640116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Максимальная процентная </a:t>
            </a:r>
          </a:p>
          <a:p>
            <a:pPr algn="ctr" defTabSz="311079">
              <a:buClrTx/>
            </a:pP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ставка 3,75</a:t>
            </a:r>
            <a:r>
              <a:rPr lang="ru-RU" sz="32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%</a:t>
            </a:r>
            <a:r>
              <a:rPr lang="ru-RU" sz="2400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 годовых*</a:t>
            </a:r>
            <a:endParaRPr lang="ru-RU" sz="1361" b="1" kern="1200" dirty="0">
              <a:solidFill>
                <a:srgbClr val="ED5338"/>
              </a:solidFill>
              <a:latin typeface="Georgia" panose="02040502050405020303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9B30DFF-F894-4FAD-8C86-E81E9B64F1D0}"/>
              </a:ext>
            </a:extLst>
          </p:cNvPr>
          <p:cNvSpPr/>
          <p:nvPr/>
        </p:nvSpPr>
        <p:spPr>
          <a:xfrm>
            <a:off x="2796363" y="597638"/>
            <a:ext cx="6234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7C69"/>
                </a:solidFill>
                <a:latin typeface="Georgia" panose="02040502050405020303" pitchFamily="18" charset="0"/>
              </a:rPr>
              <a:t>Особые условия для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E9F0F77-3C26-4F77-878D-4C443931B6FE}"/>
              </a:ext>
            </a:extLst>
          </p:cNvPr>
          <p:cNvSpPr/>
          <p:nvPr/>
        </p:nvSpPr>
        <p:spPr>
          <a:xfrm>
            <a:off x="986402" y="1674673"/>
            <a:ext cx="1026160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eorgia" panose="02040502050405020303" pitchFamily="18" charset="0"/>
              </a:rPr>
              <a:t>бизнесменов, имеющих статус </a:t>
            </a:r>
            <a:r>
              <a:rPr lang="ru-RU" sz="2400" b="1" dirty="0">
                <a:solidFill>
                  <a:srgbClr val="F17C69"/>
                </a:solidFill>
                <a:latin typeface="Georgia" panose="02040502050405020303" pitchFamily="18" charset="0"/>
              </a:rPr>
              <a:t>«</a:t>
            </a:r>
            <a:r>
              <a:rPr lang="ru-RU" sz="2400" b="1" u="sng" dirty="0">
                <a:solidFill>
                  <a:srgbClr val="F17C69"/>
                </a:solidFill>
                <a:latin typeface="Georgia" panose="02040502050405020303" pitchFamily="18" charset="0"/>
              </a:rPr>
              <a:t>социальный предприниматель</a:t>
            </a:r>
            <a:r>
              <a:rPr lang="ru-RU" sz="2400" b="1" dirty="0">
                <a:solidFill>
                  <a:srgbClr val="F17C69"/>
                </a:solidFill>
                <a:latin typeface="Georgia" panose="02040502050405020303" pitchFamily="18" charset="0"/>
              </a:rPr>
              <a:t>»</a:t>
            </a:r>
          </a:p>
          <a:p>
            <a:endParaRPr lang="ru-RU" sz="2000" dirty="0">
              <a:latin typeface="Georgia" panose="02040502050405020303" pitchFamily="18" charset="0"/>
            </a:endParaRPr>
          </a:p>
          <a:p>
            <a:r>
              <a:rPr lang="ru-RU" sz="2000" dirty="0">
                <a:latin typeface="Georgia" panose="02040502050405020303" pitchFamily="18" charset="0"/>
              </a:rPr>
              <a:t>Данный статус присваивается в случае: </a:t>
            </a:r>
          </a:p>
          <a:p>
            <a:pPr marL="342900" indent="-3429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000" dirty="0">
                <a:latin typeface="Georgia" panose="02040502050405020303" pitchFamily="18" charset="0"/>
              </a:rPr>
              <a:t>Трудоустройства социально уязвимых категорий граждан</a:t>
            </a:r>
          </a:p>
          <a:p>
            <a:pPr marL="342900" indent="-3429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000" dirty="0">
                <a:latin typeface="Georgia" panose="02040502050405020303" pitchFamily="18" charset="0"/>
              </a:rPr>
              <a:t>Организация производства такими категориями граждан товаров или услуг, а также реализация для них различных товаров или услуг</a:t>
            </a:r>
          </a:p>
          <a:p>
            <a:pPr marL="342900" indent="-342900">
              <a:buClr>
                <a:srgbClr val="F17C69"/>
              </a:buClr>
              <a:buFont typeface="Courier New" panose="02070309020205020404" pitchFamily="49" charset="0"/>
              <a:buChar char="o"/>
            </a:pPr>
            <a:r>
              <a:rPr lang="ru-RU" sz="2000" dirty="0">
                <a:latin typeface="Georgia" panose="02040502050405020303" pitchFamily="18" charset="0"/>
              </a:rPr>
              <a:t>Ведения деятельности, направленной на решение социальных проблем общества</a:t>
            </a:r>
          </a:p>
          <a:p>
            <a:pPr marL="457200" indent="-457200">
              <a:buClr>
                <a:srgbClr val="F17C69"/>
              </a:buClr>
              <a:buFont typeface="Wingdings" panose="05000000000000000000" pitchFamily="2" charset="2"/>
              <a:buChar char="ü"/>
            </a:pP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4AB6AFD-E45B-489A-86B3-9652E5B05F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contrast="-20000"/>
          </a:blip>
          <a:stretch>
            <a:fillRect/>
          </a:stretch>
        </p:blipFill>
        <p:spPr>
          <a:xfrm>
            <a:off x="-588186" y="5698184"/>
            <a:ext cx="1681953" cy="168145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41BB2ED-36B1-478B-A298-9862221F51F8}"/>
              </a:ext>
            </a:extLst>
          </p:cNvPr>
          <p:cNvSpPr txBox="1"/>
          <p:nvPr/>
        </p:nvSpPr>
        <p:spPr>
          <a:xfrm>
            <a:off x="1199466" y="6200358"/>
            <a:ext cx="66582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311079">
              <a:buClrTx/>
            </a:pPr>
            <a:r>
              <a:rPr lang="ru-RU" sz="1400" dirty="0">
                <a:solidFill>
                  <a:srgbClr val="F17C6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*</a:t>
            </a: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 При наличии залогового обеспечения</a:t>
            </a:r>
          </a:p>
        </p:txBody>
      </p:sp>
    </p:spTree>
    <p:extLst>
      <p:ext uri="{BB962C8B-B14F-4D97-AF65-F5344CB8AC3E}">
        <p14:creationId xmlns:p14="http://schemas.microsoft.com/office/powerpoint/2010/main" val="188834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600075" y="4680019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1076198" y="96864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Google Shape;166;p17">
            <a:extLst>
              <a:ext uri="{FF2B5EF4-FFF2-40B4-BE49-F238E27FC236}">
                <a16:creationId xmlns:a16="http://schemas.microsoft.com/office/drawing/2014/main" xmlns="" id="{A4144848-72F0-4F4F-87CB-6840481AC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500766"/>
            <a:ext cx="8857420" cy="198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Центр кредитной поддержки предпринимательства Амурской области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г. Благовещенск, ул. Амурская 38, 2 этаж, кабинет 203-204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+7 (4162) 770-730 или +7-914-556-36-06 (WA)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Электронная почта: </a:t>
            </a: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  <a:hlinkClick r:id="rId3"/>
              </a:rPr>
              <a:t>ckpp28@mail.ru</a:t>
            </a: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   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Сайт: бизнескредит28.рф</a:t>
            </a:r>
          </a:p>
          <a:p>
            <a:pPr eaLnBrk="1" hangingPunct="1">
              <a:buClr>
                <a:srgbClr val="79392B"/>
              </a:buClr>
              <a:buSzPts val="1800"/>
              <a:buFont typeface="Palatino" pitchFamily="18" charset="0"/>
              <a:buNone/>
            </a:pPr>
            <a:r>
              <a:rPr lang="ru-RU" altLang="ru-RU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Телеграм</a:t>
            </a:r>
            <a:r>
              <a:rPr lang="ru-RU" altLang="ru-RU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: </a:t>
            </a:r>
            <a:r>
              <a:rPr lang="en-US" altLang="ru-RU" sz="1800" b="1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sym typeface="Palatino" pitchFamily="18" charset="0"/>
              </a:rPr>
              <a:t>https://t.me/ckpp28</a:t>
            </a:r>
            <a:endParaRPr lang="ru-RU" altLang="ru-RU" sz="1800" b="1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  <a:sym typeface="Palatino" pitchFamily="18" charset="0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325702" y="5736063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115A6D48-DBDD-4A49-AFCD-8A1AD281594D}"/>
              </a:ext>
            </a:extLst>
          </p:cNvPr>
          <p:cNvSpPr txBox="1">
            <a:spLocks/>
          </p:cNvSpPr>
          <p:nvPr/>
        </p:nvSpPr>
        <p:spPr>
          <a:xfrm>
            <a:off x="1336465" y="2612330"/>
            <a:ext cx="7015385" cy="88843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Спасибо за внимание!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0872C3F-CDAC-43A8-8951-8A14DDCADF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65" y="613326"/>
            <a:ext cx="2652136" cy="81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36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/>
          <a:srcRect t="29636" r="25088"/>
          <a:stretch/>
        </p:blipFill>
        <p:spPr>
          <a:xfrm>
            <a:off x="6171387" y="-178625"/>
            <a:ext cx="6025968" cy="5660735"/>
          </a:xfrm>
          <a:prstGeom prst="rect">
            <a:avLst/>
          </a:prstGeom>
        </p:spPr>
      </p:pic>
      <p:sp>
        <p:nvSpPr>
          <p:cNvPr id="21" name="Арка 20"/>
          <p:cNvSpPr/>
          <p:nvPr/>
        </p:nvSpPr>
        <p:spPr>
          <a:xfrm rot="9900000">
            <a:off x="10483190" y="5670267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6490204" y="-971423"/>
            <a:ext cx="1681953" cy="16814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82838" y="284889"/>
            <a:ext cx="737620" cy="198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633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7138" y="1550126"/>
            <a:ext cx="7563061" cy="1514471"/>
          </a:xfrm>
          <a:prstGeom prst="rect">
            <a:avLst/>
          </a:prstGeom>
          <a:solidFill>
            <a:srgbClr val="F17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33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/>
          <a:srcRect l="82864"/>
          <a:stretch/>
        </p:blipFill>
        <p:spPr>
          <a:xfrm>
            <a:off x="10021616" y="659417"/>
            <a:ext cx="1279686" cy="215130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059181" y="1551436"/>
            <a:ext cx="7511017" cy="142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defRPr/>
            </a:pPr>
            <a:r>
              <a:rPr lang="ru-RU" sz="1361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поддержке Министерства экономического развития и внешних связей </a:t>
            </a:r>
          </a:p>
          <a:p>
            <a:pPr lvl="0">
              <a:lnSpc>
                <a:spcPct val="107000"/>
              </a:lnSpc>
              <a:defRPr/>
            </a:pPr>
            <a:r>
              <a:rPr lang="ru-RU" sz="1361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Центр около трех лет осуществляет предоставление льготных микрозаймов субъектам МСП Приамурья, а с 2021 года самозанятым гражданам</a:t>
            </a:r>
          </a:p>
          <a:p>
            <a:pPr lvl="0">
              <a:lnSpc>
                <a:spcPct val="107000"/>
              </a:lnSpc>
              <a:defRPr/>
            </a:pPr>
            <a:endParaRPr lang="ru-RU" sz="1361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defRPr/>
            </a:pPr>
            <a:r>
              <a:rPr lang="ru-RU" sz="1361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Основной приоритет: обеспечение доступности к льготным заемным средствам </a:t>
            </a:r>
          </a:p>
          <a:p>
            <a:pPr lvl="0">
              <a:lnSpc>
                <a:spcPct val="107000"/>
              </a:lnSpc>
              <a:defRPr/>
            </a:pPr>
            <a:endParaRPr lang="ru-RU" sz="1361" b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C42CD5C-D7DA-48ED-A0BC-7219A0E5A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691" y="710033"/>
            <a:ext cx="1016074" cy="847276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273833D5-7788-4E40-8AA8-B1BA9C42F4E0}"/>
              </a:ext>
            </a:extLst>
          </p:cNvPr>
          <p:cNvSpPr txBox="1">
            <a:spLocks/>
          </p:cNvSpPr>
          <p:nvPr/>
        </p:nvSpPr>
        <p:spPr>
          <a:xfrm>
            <a:off x="1966100" y="69274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algn="l">
              <a:buSzPts val="4400"/>
            </a:pPr>
            <a:r>
              <a:rPr lang="ru-RU" sz="2400" b="1" kern="0" dirty="0">
                <a:latin typeface="TT Norms ExtraBold" panose="02000503040000020004" pitchFamily="50" charset="-52"/>
              </a:rPr>
              <a:t>ЦЕНТР КРЕДИТНОЙ ПОДДЕРЖКИ ПРЕДПРИНИМАТЕЛЬСТВА </a:t>
            </a:r>
            <a:br>
              <a:rPr lang="ru-RU" sz="2400" b="1" kern="0" dirty="0">
                <a:latin typeface="TT Norms ExtraBold" panose="02000503040000020004" pitchFamily="50" charset="-52"/>
              </a:rPr>
            </a:br>
            <a:r>
              <a:rPr lang="ru-RU" sz="2400" kern="0" dirty="0">
                <a:latin typeface="TT Norms ExtraBold" panose="02000503040000020004" pitchFamily="50" charset="-52"/>
              </a:rPr>
              <a:t>АМУРСКОЙ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29512A5-296E-4A33-863A-14BB89752B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6290" y="3656092"/>
            <a:ext cx="5022645" cy="2585184"/>
          </a:xfrm>
          <a:prstGeom prst="rect">
            <a:avLst/>
          </a:prstGeom>
        </p:spPr>
      </p:pic>
      <p:sp>
        <p:nvSpPr>
          <p:cNvPr id="27" name="Заголовок 1">
            <a:extLst>
              <a:ext uri="{FF2B5EF4-FFF2-40B4-BE49-F238E27FC236}">
                <a16:creationId xmlns:a16="http://schemas.microsoft.com/office/drawing/2014/main" xmlns="" id="{296D9E67-8ECC-4794-BDFC-5B2B000C25A5}"/>
              </a:ext>
            </a:extLst>
          </p:cNvPr>
          <p:cNvSpPr txBox="1">
            <a:spLocks/>
          </p:cNvSpPr>
          <p:nvPr/>
        </p:nvSpPr>
        <p:spPr>
          <a:xfrm>
            <a:off x="8311620" y="3186047"/>
            <a:ext cx="3838842" cy="4298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На какие цели? 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A2896A12-3DD6-4CA7-9C24-99D13321E43D}"/>
              </a:ext>
            </a:extLst>
          </p:cNvPr>
          <p:cNvSpPr/>
          <p:nvPr/>
        </p:nvSpPr>
        <p:spPr>
          <a:xfrm>
            <a:off x="725332" y="3142888"/>
            <a:ext cx="4573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T Norms ExtraBold" panose="02000503040000020004"/>
              </a:rPr>
              <a:t>Льготные микрозаймы до 5 млн. рублей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T Norms ExtraBold" panose="02000503040000020004"/>
              </a:rPr>
              <a:t>Срок кредитования до </a:t>
            </a:r>
            <a:r>
              <a:rPr lang="en-US" dirty="0">
                <a:latin typeface="TT Norms ExtraBold" panose="02000503040000020004"/>
              </a:rPr>
              <a:t>36</a:t>
            </a:r>
            <a:r>
              <a:rPr lang="ru-RU" dirty="0">
                <a:latin typeface="TT Norms ExtraBold" panose="02000503040000020004"/>
              </a:rPr>
              <a:t> месяцев  </a:t>
            </a:r>
          </a:p>
        </p:txBody>
      </p:sp>
      <p:sp>
        <p:nvSpPr>
          <p:cNvPr id="29" name="Заголовок 1">
            <a:extLst>
              <a:ext uri="{FF2B5EF4-FFF2-40B4-BE49-F238E27FC236}">
                <a16:creationId xmlns:a16="http://schemas.microsoft.com/office/drawing/2014/main" xmlns="" id="{1E5BB5F7-D7F2-4297-895F-9737B854C99B}"/>
              </a:ext>
            </a:extLst>
          </p:cNvPr>
          <p:cNvSpPr txBox="1">
            <a:spLocks/>
          </p:cNvSpPr>
          <p:nvPr/>
        </p:nvSpPr>
        <p:spPr>
          <a:xfrm>
            <a:off x="-311656" y="3823914"/>
            <a:ext cx="3838842" cy="4298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Кому? 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5ED9623E-51E5-45EE-A17F-CB4C83EE8655}"/>
              </a:ext>
            </a:extLst>
          </p:cNvPr>
          <p:cNvGrpSpPr/>
          <p:nvPr/>
        </p:nvGrpSpPr>
        <p:grpSpPr>
          <a:xfrm>
            <a:off x="208351" y="4958926"/>
            <a:ext cx="531623" cy="508869"/>
            <a:chOff x="853640" y="2956826"/>
            <a:chExt cx="767585" cy="73473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xmlns="" id="{1579BCF2-3912-4FD4-BD5C-48112A55AB65}"/>
                </a:ext>
              </a:extLst>
            </p:cNvPr>
            <p:cNvSpPr/>
            <p:nvPr/>
          </p:nvSpPr>
          <p:spPr>
            <a:xfrm>
              <a:off x="853640" y="2956826"/>
              <a:ext cx="767585" cy="734731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33" dirty="0"/>
            </a:p>
          </p:txBody>
        </p: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xmlns="" id="{65496A79-8CF1-4299-B654-48B480653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96892" y="3052520"/>
              <a:ext cx="458599" cy="566936"/>
            </a:xfrm>
            <a:prstGeom prst="rect">
              <a:avLst/>
            </a:prstGeom>
          </p:spPr>
        </p:pic>
      </p:grp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D130317-23A2-416C-B06E-C8AAD0200B7E}"/>
              </a:ext>
            </a:extLst>
          </p:cNvPr>
          <p:cNvSpPr/>
          <p:nvPr/>
        </p:nvSpPr>
        <p:spPr>
          <a:xfrm>
            <a:off x="709155" y="4201802"/>
            <a:ext cx="5810211" cy="2023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sz="1600" dirty="0">
                <a:solidFill>
                  <a:srgbClr val="562212"/>
                </a:solidFill>
                <a:latin typeface="Arial Black" panose="020B0A04020102020204" pitchFamily="34" charset="0"/>
              </a:rPr>
              <a:t>Программы микрофинансирования рассчитаны: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бизнес, действующий более 12 месяцев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начинающих предпринимателей до одного года деятельности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самозанятых граждан, самостоятельно ведущих свой бизнес 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Номер слайда 2">
            <a:extLst>
              <a:ext uri="{FF2B5EF4-FFF2-40B4-BE49-F238E27FC236}">
                <a16:creationId xmlns:a16="http://schemas.microsoft.com/office/drawing/2014/main" xmlns="" id="{97D13C09-D082-45C4-8031-BA2E9F0C4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70398" y="6389574"/>
            <a:ext cx="2743200" cy="365125"/>
          </a:xfrm>
        </p:spPr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2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004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600075" y="4680019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2183" y="1329830"/>
            <a:ext cx="11066094" cy="1135134"/>
          </a:xfrm>
          <a:prstGeom prst="rect">
            <a:avLst/>
          </a:prstGeom>
          <a:solidFill>
            <a:srgbClr val="E8D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65" tIns="40083" rIns="80165" bIns="40083" rtlCol="0" anchor="ctr"/>
          <a:lstStyle/>
          <a:p>
            <a:pPr algn="ctr" defTabSz="914406"/>
            <a:endParaRPr lang="ru-RU" sz="1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9422" y="1378850"/>
            <a:ext cx="10891616" cy="1154769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2019-2022 по всем программам было выдано более </a:t>
            </a:r>
            <a:r>
              <a:rPr lang="en-US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микрозаймов на общую сумму более 870 млн. рублей.</a:t>
            </a:r>
          </a:p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Успешный старт </a:t>
            </a:r>
            <a:r>
              <a:rPr lang="en-US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помощью микрозаймов получили 72 начинающих предпринимателей на общую сумму 52,8 млн. рублей. </a:t>
            </a:r>
          </a:p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начала запуска программ для самозанятых граждан кредитная поддержка составила более 5 млн. руб.  </a:t>
            </a:r>
          </a:p>
          <a:p>
            <a:pPr defTabSz="914406">
              <a:lnSpc>
                <a:spcPct val="150000"/>
              </a:lnSpc>
            </a:pPr>
            <a:r>
              <a:rPr lang="ru-RU" sz="1200" b="1" dirty="0">
                <a:solidFill>
                  <a:srgbClr val="562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Овал 23"/>
          <p:cNvSpPr/>
          <p:nvPr/>
        </p:nvSpPr>
        <p:spPr>
          <a:xfrm>
            <a:off x="11057553" y="-338172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3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62448" y="584739"/>
            <a:ext cx="8365749" cy="625377"/>
          </a:xfrm>
          <a:prstGeom prst="rect">
            <a:avLst/>
          </a:prstGeom>
        </p:spPr>
        <p:txBody>
          <a:bodyPr vert="horz" lIns="82953" tIns="41476" rIns="82953" bIns="41476" rtlCol="0" anchor="b">
            <a:normAutofit fontScale="92500"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266" dirty="0">
                <a:solidFill>
                  <a:srgbClr val="562212"/>
                </a:solidFill>
                <a:latin typeface="Arial Black" panose="020B0A04020102020204" pitchFamily="34" charset="0"/>
                <a:ea typeface="Roboto Black" panose="02000000000000000000" pitchFamily="2" charset="0"/>
                <a:cs typeface="+mn-cs"/>
              </a:rPr>
              <a:t>ЗАПУСТИ БИЗНЕС ВМЕСТЕ С НАМИ!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E12EE00-A0AB-48AC-809F-83EC64CB2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380" y="3073126"/>
            <a:ext cx="3527897" cy="2996623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14DD5A1E-1004-4E4C-9E48-9C8750CF1382}"/>
              </a:ext>
            </a:extLst>
          </p:cNvPr>
          <p:cNvSpPr/>
          <p:nvPr/>
        </p:nvSpPr>
        <p:spPr>
          <a:xfrm>
            <a:off x="462181" y="2513984"/>
            <a:ext cx="538314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Основные программы микрофинансирования:</a:t>
            </a:r>
            <a:endParaRPr lang="ru-RU" b="1" dirty="0">
              <a:solidFill>
                <a:schemeClr val="accent2"/>
              </a:solidFill>
              <a:latin typeface="Verdana" panose="020B060403050404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169346D-4B76-45F5-9697-C1AACD599B92}"/>
              </a:ext>
            </a:extLst>
          </p:cNvPr>
          <p:cNvSpPr/>
          <p:nvPr/>
        </p:nvSpPr>
        <p:spPr>
          <a:xfrm>
            <a:off x="407535" y="2974039"/>
            <a:ext cx="7592845" cy="337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СТАРТ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- до 2 млн. руб. Ставки от 3,75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СТАНДАРТ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– до 5 млн. руб. Ставки от 3,75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РЕФИНАНСИРОВАНИЕ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 - до 5 млн. руб. Ставки от 3,75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КОММЕРЧЕСКАЯ ИПОТЕКА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- до 5 млн. руб. Ставки от 3,75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САМОЗАНЯТЫЙ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– до 500 тыс. руб. Ставки от 3,75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ЭКСПРЕСС ПОДДЕРЖКА </a:t>
            </a: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до 500 тыс. руб. Ставки от 7,5 до 9,5%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ПРОИЗВОДИТЕЛЬ -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до 5 млн. руб. Ставка 7%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</a:rPr>
              <a:t>IT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ТЕХНОЛОГИИ -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до 5 млн. руб. Ставка 3% годовых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ЛОГИСТИКА -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до 5 млн. руб. Ставка 7% годовых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D48B482C-24E3-4F5C-9998-217F73973454}"/>
              </a:ext>
            </a:extLst>
          </p:cNvPr>
          <p:cNvGrpSpPr/>
          <p:nvPr/>
        </p:nvGrpSpPr>
        <p:grpSpPr>
          <a:xfrm>
            <a:off x="877904" y="684738"/>
            <a:ext cx="531623" cy="508869"/>
            <a:chOff x="837097" y="4487863"/>
            <a:chExt cx="832866" cy="832866"/>
          </a:xfrm>
        </p:grpSpPr>
        <p:sp>
          <p:nvSpPr>
            <p:cNvPr id="18" name="Овал 17">
              <a:extLst>
                <a:ext uri="{FF2B5EF4-FFF2-40B4-BE49-F238E27FC236}">
                  <a16:creationId xmlns:a16="http://schemas.microsoft.com/office/drawing/2014/main" xmlns="" id="{659929E6-73AA-4363-919C-3E78B67BC279}"/>
                </a:ext>
              </a:extLst>
            </p:cNvPr>
            <p:cNvSpPr/>
            <p:nvPr/>
          </p:nvSpPr>
          <p:spPr>
            <a:xfrm>
              <a:off x="837097" y="4487863"/>
              <a:ext cx="832866" cy="832866"/>
            </a:xfrm>
            <a:prstGeom prst="ellipse">
              <a:avLst/>
            </a:prstGeom>
            <a:solidFill>
              <a:srgbClr val="F8F0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33" dirty="0"/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xmlns="" id="{1DD0978E-F1CA-4F8D-A91B-A32E77BB9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0542" y="4558867"/>
              <a:ext cx="566954" cy="637709"/>
            </a:xfrm>
            <a:prstGeom prst="rect">
              <a:avLst/>
            </a:prstGeom>
          </p:spPr>
        </p:pic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DD7BCE2-906D-47DD-A8AF-C42F56D13B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contrast="-20000"/>
          </a:blip>
          <a:stretch>
            <a:fillRect/>
          </a:stretch>
        </p:blipFill>
        <p:spPr>
          <a:xfrm>
            <a:off x="10377586" y="6069749"/>
            <a:ext cx="1681953" cy="16814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7F779DA-8ED9-4CB3-8956-03CA2BC5DB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2F511CF3-A046-405C-B313-78A3103F0591}"/>
              </a:ext>
            </a:extLst>
          </p:cNvPr>
          <p:cNvSpPr/>
          <p:nvPr/>
        </p:nvSpPr>
        <p:spPr>
          <a:xfrm>
            <a:off x="5309554" y="5246488"/>
            <a:ext cx="163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srgbClr val="FF0000"/>
                </a:solidFill>
              </a:rPr>
              <a:t>*до 30.12.2022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70F63599-62F5-4132-8A9E-75A27BDC0140}"/>
              </a:ext>
            </a:extLst>
          </p:cNvPr>
          <p:cNvSpPr/>
          <p:nvPr/>
        </p:nvSpPr>
        <p:spPr>
          <a:xfrm>
            <a:off x="4946730" y="6010314"/>
            <a:ext cx="163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srgbClr val="FF0000"/>
                </a:solidFill>
              </a:rPr>
              <a:t>*до 30.12.2022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6FD93DA-1724-41A0-9070-9082A5C666E5}"/>
              </a:ext>
            </a:extLst>
          </p:cNvPr>
          <p:cNvSpPr/>
          <p:nvPr/>
        </p:nvSpPr>
        <p:spPr>
          <a:xfrm>
            <a:off x="5172211" y="5660815"/>
            <a:ext cx="163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srgbClr val="FF0000"/>
                </a:solidFill>
              </a:rPr>
              <a:t>*до 30.12.2022</a:t>
            </a:r>
          </a:p>
        </p:txBody>
      </p:sp>
      <p:pic>
        <p:nvPicPr>
          <p:cNvPr id="20" name="Picture 2" descr="New стикер (67 фото) » Рисунки для срисовки и не только">
            <a:extLst>
              <a:ext uri="{FF2B5EF4-FFF2-40B4-BE49-F238E27FC236}">
                <a16:creationId xmlns:a16="http://schemas.microsoft.com/office/drawing/2014/main" xmlns="" id="{FC64CAE1-3A2A-41E2-B4E6-4BFC96D32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99436"/>
            <a:ext cx="44601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New стикер (67 фото) » Рисунки для срисовки и не только">
            <a:extLst>
              <a:ext uri="{FF2B5EF4-FFF2-40B4-BE49-F238E27FC236}">
                <a16:creationId xmlns:a16="http://schemas.microsoft.com/office/drawing/2014/main" xmlns="" id="{CF4094B5-8B8B-41C4-BF3D-B938E96BD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8145"/>
            <a:ext cx="44601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New стикер (67 фото) » Рисунки для срисовки и не только">
            <a:extLst>
              <a:ext uri="{FF2B5EF4-FFF2-40B4-BE49-F238E27FC236}">
                <a16:creationId xmlns:a16="http://schemas.microsoft.com/office/drawing/2014/main" xmlns="" id="{DD36671B-F1B5-425D-9051-356439B61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6" y="6025867"/>
            <a:ext cx="446015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95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4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178454" y="5481938"/>
            <a:ext cx="2628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на любые цели связанные с бизнесом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6" y="2130386"/>
            <a:ext cx="318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2 000 000 рублей для СМСП</a:t>
            </a:r>
          </a:p>
          <a:p>
            <a:pPr defTabSz="311079">
              <a:buClrTx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78455" y="4400006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en-US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36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25292" y="4682891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78454" y="1591744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78454" y="3748402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065463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78455" y="2684275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49423" y="3285511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3,75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158C6D5-2261-407C-AF70-EDB63EA42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45" y="1719661"/>
            <a:ext cx="2935027" cy="3418677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«СТАРТ» 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менее 12 месяцев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78454" y="4861047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8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600075" y="4680019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166646E-5518-47A1-8B30-7F513ED522C3}"/>
              </a:ext>
            </a:extLst>
          </p:cNvPr>
          <p:cNvSpPr txBox="1"/>
          <p:nvPr/>
        </p:nvSpPr>
        <p:spPr>
          <a:xfrm>
            <a:off x="3115986" y="2130386"/>
            <a:ext cx="318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5 000 000 рублей для СМСП</a:t>
            </a:r>
          </a:p>
          <a:p>
            <a:pPr defTabSz="311079">
              <a:buClrTx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B81D35B-FEC6-4AAA-88DC-F3D68DB26416}"/>
              </a:ext>
            </a:extLst>
          </p:cNvPr>
          <p:cNvSpPr txBox="1"/>
          <p:nvPr/>
        </p:nvSpPr>
        <p:spPr>
          <a:xfrm>
            <a:off x="3178454" y="4344139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en-US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36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месяцев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F757C07-7605-4D9A-B3E8-21232F377D37}"/>
              </a:ext>
            </a:extLst>
          </p:cNvPr>
          <p:cNvSpPr txBox="1"/>
          <p:nvPr/>
        </p:nvSpPr>
        <p:spPr>
          <a:xfrm>
            <a:off x="7469303" y="4716234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C2C5D687-81EB-47E4-BDD0-E44208BC3697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5DD783F9-05DF-4F9B-BA88-090CADFE16A8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xmlns="" id="{D36F4A25-9291-4A79-9CB1-4D8D9282A660}"/>
              </a:ext>
            </a:extLst>
          </p:cNvPr>
          <p:cNvSpPr/>
          <p:nvPr/>
        </p:nvSpPr>
        <p:spPr>
          <a:xfrm>
            <a:off x="3178455" y="3768782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7482929" y="4094243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92377F24-6F2B-458A-B240-96B1DED15EE8}"/>
              </a:ext>
            </a:extLst>
          </p:cNvPr>
          <p:cNvSpPr/>
          <p:nvPr/>
        </p:nvSpPr>
        <p:spPr>
          <a:xfrm>
            <a:off x="3178455" y="2708423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28A31B8-6355-453E-8B23-AB42CFBA475C}"/>
              </a:ext>
            </a:extLst>
          </p:cNvPr>
          <p:cNvSpPr txBox="1"/>
          <p:nvPr/>
        </p:nvSpPr>
        <p:spPr>
          <a:xfrm>
            <a:off x="3190129" y="3270019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3,75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8155464D-7885-44C0-B231-C4C09617C7DC}"/>
              </a:ext>
            </a:extLst>
          </p:cNvPr>
          <p:cNvSpPr/>
          <p:nvPr/>
        </p:nvSpPr>
        <p:spPr>
          <a:xfrm>
            <a:off x="2659712" y="299540"/>
            <a:ext cx="6895883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«СТАНДАРТ»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6 месяцев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2F18EA18-D4DA-4774-A88D-903F1A473CAD}"/>
              </a:ext>
            </a:extLst>
          </p:cNvPr>
          <p:cNvSpPr/>
          <p:nvPr/>
        </p:nvSpPr>
        <p:spPr>
          <a:xfrm>
            <a:off x="3146197" y="4834085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56E61BB-3EE5-4C5C-97F1-2CCE12255968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F4B820F3-0ED0-409D-B3C0-56EDB379F41E}"/>
              </a:ext>
            </a:extLst>
          </p:cNvPr>
          <p:cNvSpPr/>
          <p:nvPr/>
        </p:nvSpPr>
        <p:spPr>
          <a:xfrm>
            <a:off x="3056947" y="5388142"/>
            <a:ext cx="2628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на любые цели связанные с бизнесом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C062A2F-3F58-4433-A618-BA9A8ED062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85" y="1811442"/>
            <a:ext cx="2932430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176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6261" y="268986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115985" y="5629346"/>
            <a:ext cx="31139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11079">
              <a:buClrTx/>
            </a:pPr>
            <a:endParaRPr lang="ru-RU" sz="1400" dirty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31090" y="2191226"/>
            <a:ext cx="3183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500 000 рублей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15986" y="4505772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en-US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24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15911" y="3682268"/>
            <a:ext cx="3560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065801"/>
            <a:ext cx="4417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</a:rPr>
              <a:t>Залоговое обеспечение НЕ ТРЕБУЕТСЯ    </a:t>
            </a:r>
          </a:p>
          <a:p>
            <a:pPr marL="285750" indent="-285750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</a:rPr>
              <a:t>Для ЮЛ: поручительство учредителей  </a:t>
            </a:r>
          </a:p>
          <a:p>
            <a:pPr marL="285750" indent="-285750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</a:rPr>
              <a:t>Для ИП: поручительство супруга/супруги  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dirty="0">
              <a:latin typeface="Georgia" panose="02040502050405020303" pitchFamily="18" charset="0"/>
              <a:ea typeface="Calibri" panose="020F0502020204030204" pitchFamily="34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63056" y="3920321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74353" y="3149196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31090" y="2811022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31090" y="3371916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от 7,5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«ЭКСПРЕСС ПОДДЕРЖКА»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12 месяцев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39075" y="5094323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0C96C4D-0DAD-48DA-AE74-F129EDF05B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01" y="2082036"/>
            <a:ext cx="2162477" cy="3524742"/>
          </a:xfrm>
          <a:prstGeom prst="rect">
            <a:avLst/>
          </a:prstGeom>
        </p:spPr>
      </p:pic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9ADCECA7-2D76-4AC4-9945-B6660A6A869A}"/>
              </a:ext>
            </a:extLst>
          </p:cNvPr>
          <p:cNvSpPr/>
          <p:nvPr/>
        </p:nvSpPr>
        <p:spPr>
          <a:xfrm>
            <a:off x="7546356" y="4185201"/>
            <a:ext cx="3421408" cy="1760600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Из финансовых документов требуется только банковская выписка по расчетному счету, со среднемесячными оборотами не менее 100 т</a:t>
            </a:r>
            <a:r>
              <a:rPr lang="ru-RU" sz="1361" b="1" dirty="0">
                <a:solidFill>
                  <a:srgbClr val="ED5338"/>
                </a:solidFill>
                <a:latin typeface="Georgia" panose="02040502050405020303" pitchFamily="18" charset="0"/>
              </a:rPr>
              <a:t>ыс. </a:t>
            </a: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руб. в месяц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099FAEAF-762A-4A23-BCCC-A20E43451C9A}"/>
              </a:ext>
            </a:extLst>
          </p:cNvPr>
          <p:cNvSpPr/>
          <p:nvPr/>
        </p:nvSpPr>
        <p:spPr>
          <a:xfrm>
            <a:off x="2773730" y="5745105"/>
            <a:ext cx="3734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пополнение оборотных средств</a:t>
            </a:r>
          </a:p>
          <a:p>
            <a:pPr marL="285750" indent="-285750" algn="ctr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устранение кассовых разрывов</a:t>
            </a:r>
          </a:p>
        </p:txBody>
      </p:sp>
    </p:spTree>
    <p:extLst>
      <p:ext uri="{BB962C8B-B14F-4D97-AF65-F5344CB8AC3E}">
        <p14:creationId xmlns:p14="http://schemas.microsoft.com/office/powerpoint/2010/main" val="743424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115986" y="5284571"/>
            <a:ext cx="31139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погашение действующих кредитов банков/договоров лизинга</a:t>
            </a:r>
          </a:p>
          <a:p>
            <a:pPr marL="342900" indent="-342900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полностью или частично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6" y="2118433"/>
            <a:ext cx="31835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5 000 000 рублей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46195" y="4248566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en-US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36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07678" y="5008882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46195" y="3697198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278526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15986" y="2623324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31090" y="3165282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3,75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«РЕФИНАНСИРОВАНИЕ»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6 месяцев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66462" y="4687752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526EB17-CA16-4874-94B7-8EC006E5BE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755" y="2007648"/>
            <a:ext cx="2737341" cy="346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5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88186" y="4597400"/>
            <a:ext cx="4248150" cy="424815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0231040" y="-22399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8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" name="Арка 14">
            <a:extLst>
              <a:ext uri="{FF2B5EF4-FFF2-40B4-BE49-F238E27FC236}">
                <a16:creationId xmlns:a16="http://schemas.microsoft.com/office/drawing/2014/main" xmlns="" id="{CEF4C8D4-32D5-439F-9230-C0ED652AA1DA}"/>
              </a:ext>
            </a:extLst>
          </p:cNvPr>
          <p:cNvSpPr/>
          <p:nvPr/>
        </p:nvSpPr>
        <p:spPr>
          <a:xfrm rot="9900000">
            <a:off x="10483189" y="5865569"/>
            <a:ext cx="2243872" cy="2243872"/>
          </a:xfrm>
          <a:prstGeom prst="blockArc">
            <a:avLst>
              <a:gd name="adj1" fmla="val 19423086"/>
              <a:gd name="adj2" fmla="val 11079722"/>
              <a:gd name="adj3" fmla="val 15520"/>
            </a:avLst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4772">
              <a:defRPr/>
            </a:pPr>
            <a:endParaRPr lang="ru-RU" sz="1432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C4A95C8-D5E3-4C93-8A15-2F2E8C4F16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449" y="395652"/>
            <a:ext cx="1687503" cy="45236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B7F8365-2C5E-4D8E-A38F-B5DB2BE724D2}"/>
              </a:ext>
            </a:extLst>
          </p:cNvPr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166646E-5518-47A1-8B30-7F513ED522C3}"/>
              </a:ext>
            </a:extLst>
          </p:cNvPr>
          <p:cNvSpPr txBox="1"/>
          <p:nvPr/>
        </p:nvSpPr>
        <p:spPr>
          <a:xfrm>
            <a:off x="3077516" y="2181853"/>
            <a:ext cx="3183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5 000 000 рублей для СМСП</a:t>
            </a:r>
          </a:p>
          <a:p>
            <a:pPr defTabSz="311079">
              <a:buClrTx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B81D35B-FEC6-4AAA-88DC-F3D68DB26416}"/>
              </a:ext>
            </a:extLst>
          </p:cNvPr>
          <p:cNvSpPr txBox="1"/>
          <p:nvPr/>
        </p:nvSpPr>
        <p:spPr>
          <a:xfrm>
            <a:off x="3146195" y="4507282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en-US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36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месяцев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F757C07-7605-4D9A-B3E8-21232F377D37}"/>
              </a:ext>
            </a:extLst>
          </p:cNvPr>
          <p:cNvSpPr txBox="1"/>
          <p:nvPr/>
        </p:nvSpPr>
        <p:spPr>
          <a:xfrm>
            <a:off x="7407678" y="5052808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C2C5D687-81EB-47E4-BDD0-E44208BC3697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5DD783F9-05DF-4F9B-BA88-090CADFE16A8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xmlns="" id="{D36F4A25-9291-4A79-9CB1-4D8D9282A660}"/>
              </a:ext>
            </a:extLst>
          </p:cNvPr>
          <p:cNvSpPr/>
          <p:nvPr/>
        </p:nvSpPr>
        <p:spPr>
          <a:xfrm>
            <a:off x="3161299" y="3902427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698BD71-0FC0-45BA-AC5B-05DF25A5D7AD}"/>
              </a:ext>
            </a:extLst>
          </p:cNvPr>
          <p:cNvSpPr/>
          <p:nvPr/>
        </p:nvSpPr>
        <p:spPr>
          <a:xfrm>
            <a:off x="7407678" y="4377590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92377F24-6F2B-458A-B240-96B1DED15EE8}"/>
              </a:ext>
            </a:extLst>
          </p:cNvPr>
          <p:cNvSpPr/>
          <p:nvPr/>
        </p:nvSpPr>
        <p:spPr>
          <a:xfrm>
            <a:off x="3161300" y="2779501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28A31B8-6355-453E-8B23-AB42CFBA475C}"/>
              </a:ext>
            </a:extLst>
          </p:cNvPr>
          <p:cNvSpPr txBox="1"/>
          <p:nvPr/>
        </p:nvSpPr>
        <p:spPr>
          <a:xfrm>
            <a:off x="3152437" y="3377358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3,75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8155464D-7885-44C0-B231-C4C09617C7DC}"/>
              </a:ext>
            </a:extLst>
          </p:cNvPr>
          <p:cNvSpPr/>
          <p:nvPr/>
        </p:nvSpPr>
        <p:spPr>
          <a:xfrm>
            <a:off x="2659713" y="299540"/>
            <a:ext cx="6371122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«КОММЕРЧЕСКАЯ ИПОТЕКА»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бизнеса, зарегистрированного более 6 месяцев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2F18EA18-D4DA-4774-A88D-903F1A473CAD}"/>
              </a:ext>
            </a:extLst>
          </p:cNvPr>
          <p:cNvSpPr/>
          <p:nvPr/>
        </p:nvSpPr>
        <p:spPr>
          <a:xfrm>
            <a:off x="3146194" y="5081500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56E61BB-3EE5-4C5C-97F1-2CCE12255968}"/>
              </a:ext>
            </a:extLst>
          </p:cNvPr>
          <p:cNvSpPr txBox="1"/>
          <p:nvPr/>
        </p:nvSpPr>
        <p:spPr>
          <a:xfrm>
            <a:off x="7379565" y="2260170"/>
            <a:ext cx="44171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Залог приобретаемого и/или  дополнительного имущества / поручительство «Фонда содействия кредитованию СМСП Амурской области» </a:t>
            </a: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200 000 руб.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F4B820F3-0ED0-409D-B3C0-56EDB379F41E}"/>
              </a:ext>
            </a:extLst>
          </p:cNvPr>
          <p:cNvSpPr/>
          <p:nvPr/>
        </p:nvSpPr>
        <p:spPr>
          <a:xfrm>
            <a:off x="3115986" y="5617418"/>
            <a:ext cx="29800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приобретение коммерческой недвижимости или земельных участков под коммерческую застройку</a:t>
            </a: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AB16BE4C-C092-492E-9D64-59E8F968F3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47" y="2215214"/>
            <a:ext cx="3018043" cy="317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4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-590549" y="4505772"/>
            <a:ext cx="4171950" cy="4267970"/>
          </a:xfrm>
          <a:prstGeom prst="ellipse">
            <a:avLst/>
          </a:prstGeom>
          <a:noFill/>
          <a:ln w="1079500">
            <a:solidFill>
              <a:srgbClr val="F7F2E5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3292" y="1046310"/>
            <a:ext cx="8698908" cy="323772"/>
          </a:xfrm>
          <a:prstGeom prst="rect">
            <a:avLst/>
          </a:prstGeom>
        </p:spPr>
        <p:txBody>
          <a:bodyPr wrap="square" lIns="80165" tIns="40083" rIns="80165" bIns="40083">
            <a:spAutoFit/>
          </a:bodyPr>
          <a:lstStyle/>
          <a:p>
            <a:pPr marL="171450" indent="-171450" defTabSz="914406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56221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6"/>
            <a:fld id="{A7F988F8-E431-4A24-B184-D3EB0DD0D733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6"/>
              <a:t>9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DE4572D-D9C7-4254-BD0A-75095808E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279" y="256042"/>
            <a:ext cx="2353260" cy="73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C32F36-8C9C-4B8E-B56B-7D18FBBC2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contrast="-20000"/>
          </a:blip>
          <a:stretch>
            <a:fillRect/>
          </a:stretch>
        </p:blipFill>
        <p:spPr>
          <a:xfrm>
            <a:off x="10407340" y="5743548"/>
            <a:ext cx="1681953" cy="1681456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D762F76-19AE-45E4-BDF9-AE2933CA59D3}"/>
              </a:ext>
            </a:extLst>
          </p:cNvPr>
          <p:cNvSpPr/>
          <p:nvPr/>
        </p:nvSpPr>
        <p:spPr>
          <a:xfrm>
            <a:off x="11248317" y="-242811"/>
            <a:ext cx="1153055" cy="1153055"/>
          </a:xfrm>
          <a:prstGeom prst="ellipse">
            <a:avLst/>
          </a:prstGeom>
          <a:noFill/>
          <a:ln w="301625">
            <a:solidFill>
              <a:srgbClr val="C59368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6"/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429A203-ADB8-475E-82BF-843BEECA12BE}"/>
              </a:ext>
            </a:extLst>
          </p:cNvPr>
          <p:cNvSpPr/>
          <p:nvPr/>
        </p:nvSpPr>
        <p:spPr>
          <a:xfrm>
            <a:off x="3087158" y="5699154"/>
            <a:ext cx="2628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latin typeface="Georgia" panose="02040502050405020303" pitchFamily="18" charset="0"/>
                <a:cs typeface="Arial" panose="020B0604020202020204" pitchFamily="34" charset="0"/>
              </a:rPr>
              <a:t>на любые цели связанные с бизнесом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8F68EA-52A1-4F79-B5ED-48596EDFD656}"/>
              </a:ext>
            </a:extLst>
          </p:cNvPr>
          <p:cNvSpPr txBox="1"/>
          <p:nvPr/>
        </p:nvSpPr>
        <p:spPr>
          <a:xfrm>
            <a:off x="3115987" y="2130385"/>
            <a:ext cx="2450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Tx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500 000 рублей для самозанятых граждан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CDBAE55-5B09-43F0-9987-555FDC62741B}"/>
              </a:ext>
            </a:extLst>
          </p:cNvPr>
          <p:cNvSpPr txBox="1"/>
          <p:nvPr/>
        </p:nvSpPr>
        <p:spPr>
          <a:xfrm>
            <a:off x="3161300" y="4699473"/>
            <a:ext cx="2450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en-US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36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месяцев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BDD03D-594A-4B5D-B150-90D2C4066F93}"/>
              </a:ext>
            </a:extLst>
          </p:cNvPr>
          <p:cNvSpPr txBox="1"/>
          <p:nvPr/>
        </p:nvSpPr>
        <p:spPr>
          <a:xfrm>
            <a:off x="7442187" y="4664954"/>
            <a:ext cx="35600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Сезонный график</a:t>
            </a:r>
          </a:p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3 месяцев</a:t>
            </a:r>
            <a:endParaRPr lang="ru-RU" sz="1400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428F424-9CE9-4339-B4E7-E87DB9917796}"/>
              </a:ext>
            </a:extLst>
          </p:cNvPr>
          <p:cNvSpPr txBox="1"/>
          <p:nvPr/>
        </p:nvSpPr>
        <p:spPr>
          <a:xfrm>
            <a:off x="7407678" y="2136072"/>
            <a:ext cx="4417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311079">
              <a:buClr>
                <a:srgbClr val="ED5338"/>
              </a:buClr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ликвидного имущества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«Фонда содействия кредитованию СМСП Амурской области»</a:t>
            </a:r>
          </a:p>
          <a:p>
            <a:pPr marL="285750" indent="-285750" defTabSz="311079">
              <a:buClr>
                <a:srgbClr val="ED5338"/>
              </a:buClr>
              <a:buSzPct val="103000"/>
              <a:buFont typeface="Courier New" panose="02070309020205020404" pitchFamily="49" charset="0"/>
              <a:buChar char="o"/>
            </a:pPr>
            <a:r>
              <a:rPr lang="ru-RU" sz="1400" dirty="0">
                <a:latin typeface="Georgia" panose="02040502050405020303" pitchFamily="18" charset="0"/>
                <a:ea typeface="Calibri" panose="020F0502020204030204" pitchFamily="34" charset="0"/>
              </a:rPr>
              <a:t>Без залога и поручительств: до 100 000 руб. 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endParaRPr lang="ru-RU" sz="1400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9CD93706-6A9B-4EF3-9243-8B22A5CC8C39}"/>
              </a:ext>
            </a:extLst>
          </p:cNvPr>
          <p:cNvSpPr/>
          <p:nvPr/>
        </p:nvSpPr>
        <p:spPr>
          <a:xfrm>
            <a:off x="7407678" y="1600427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C0CFF3E-44E2-4217-BCEF-2170B3CCC673}"/>
              </a:ext>
            </a:extLst>
          </p:cNvPr>
          <p:cNvSpPr/>
          <p:nvPr/>
        </p:nvSpPr>
        <p:spPr>
          <a:xfrm>
            <a:off x="3146197" y="1600428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049FFC4-4CA1-4E1C-90F0-1B6DE7EEBE82}"/>
              </a:ext>
            </a:extLst>
          </p:cNvPr>
          <p:cNvSpPr/>
          <p:nvPr/>
        </p:nvSpPr>
        <p:spPr>
          <a:xfrm>
            <a:off x="3161299" y="4101451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15B31C10-C273-4236-9352-A41B61631E30}"/>
              </a:ext>
            </a:extLst>
          </p:cNvPr>
          <p:cNvSpPr/>
          <p:nvPr/>
        </p:nvSpPr>
        <p:spPr>
          <a:xfrm>
            <a:off x="7407678" y="4065463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EF6861AB-278D-4479-9BE7-EFB6E1F5BF72}"/>
              </a:ext>
            </a:extLst>
          </p:cNvPr>
          <p:cNvSpPr/>
          <p:nvPr/>
        </p:nvSpPr>
        <p:spPr>
          <a:xfrm>
            <a:off x="3176408" y="2888467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071308A-7B69-4BEC-B2AC-468C31E9027C}"/>
              </a:ext>
            </a:extLst>
          </p:cNvPr>
          <p:cNvSpPr txBox="1"/>
          <p:nvPr/>
        </p:nvSpPr>
        <p:spPr>
          <a:xfrm>
            <a:off x="3131088" y="3494640"/>
            <a:ext cx="2480309" cy="49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400" dirty="0">
                <a:solidFill>
                  <a:prstClr val="black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от 3,75 д</a:t>
            </a:r>
            <a:r>
              <a:rPr lang="ru-RU" sz="14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о 9,5% годовых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4B9C8CA8-72E5-4A67-971A-4162944AE6F9}"/>
              </a:ext>
            </a:extLst>
          </p:cNvPr>
          <p:cNvSpPr/>
          <p:nvPr/>
        </p:nvSpPr>
        <p:spPr>
          <a:xfrm>
            <a:off x="2671398" y="256042"/>
            <a:ext cx="6488210" cy="978540"/>
          </a:xfrm>
          <a:prstGeom prst="rect">
            <a:avLst/>
          </a:prstGeom>
          <a:solidFill>
            <a:srgbClr val="F17C6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Georgia" panose="02040502050405020303" pitchFamily="18" charset="0"/>
              </a:rPr>
              <a:t>«САМОЗАНЯТЫЙ»</a:t>
            </a:r>
          </a:p>
          <a:p>
            <a:pPr algn="ctr"/>
            <a:r>
              <a:rPr lang="ru-RU" sz="1600" dirty="0">
                <a:latin typeface="Georgia" panose="02040502050405020303" pitchFamily="18" charset="0"/>
              </a:rPr>
              <a:t>для физическое лицо, применяющие «Налог на профессиональный доход» </a:t>
            </a: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8470E9DA-C00C-4D53-9BFB-764FAB19683A}"/>
              </a:ext>
            </a:extLst>
          </p:cNvPr>
          <p:cNvSpPr/>
          <p:nvPr/>
        </p:nvSpPr>
        <p:spPr>
          <a:xfrm>
            <a:off x="3161299" y="5087717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На какие цели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ED67CFA2-B824-4BD1-95D0-16948365A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34153" y="320102"/>
            <a:ext cx="1732154" cy="5138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24C5DC4-B238-4791-93B3-DC96186CE1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932" y="1853694"/>
            <a:ext cx="2501362" cy="338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480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1232</Words>
  <Application>Microsoft Office PowerPoint</Application>
  <PresentationFormat>Произвольный</PresentationFormat>
  <Paragraphs>254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Г. Ефимовских</dc:creator>
  <cp:lastModifiedBy>Мельникова Жанна Олеговна</cp:lastModifiedBy>
  <cp:revision>103</cp:revision>
  <cp:lastPrinted>2022-07-14T01:47:12Z</cp:lastPrinted>
  <dcterms:created xsi:type="dcterms:W3CDTF">2022-02-15T08:51:48Z</dcterms:created>
  <dcterms:modified xsi:type="dcterms:W3CDTF">2022-10-03T07:43:51Z</dcterms:modified>
</cp:coreProperties>
</file>