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311" r:id="rId3"/>
    <p:sldId id="312" r:id="rId4"/>
    <p:sldId id="267" r:id="rId5"/>
    <p:sldId id="272" r:id="rId6"/>
    <p:sldId id="314" r:id="rId7"/>
    <p:sldId id="315" r:id="rId8"/>
    <p:sldId id="313" r:id="rId9"/>
    <p:sldId id="308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>
        <p:scale>
          <a:sx n="92" d="100"/>
          <a:sy n="92" d="100"/>
        </p:scale>
        <p:origin x="-106" y="-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37A8B74D-E988-4825-9698-1D7117192BF1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6406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B74D-E988-4825-9698-1D7117192BF1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707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B74D-E988-4825-9698-1D7117192BF1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95787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B74D-E988-4825-9698-1D7117192BF1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38740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B74D-E988-4825-9698-1D7117192BF1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6653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B74D-E988-4825-9698-1D7117192BF1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39443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B74D-E988-4825-9698-1D7117192BF1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7987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B74D-E988-4825-9698-1D7117192BF1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09441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B74D-E988-4825-9698-1D7117192BF1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8077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B74D-E988-4825-9698-1D7117192BF1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546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B74D-E988-4825-9698-1D7117192BF1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6902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B74D-E988-4825-9698-1D7117192BF1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220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B74D-E988-4825-9698-1D7117192BF1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7306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B74D-E988-4825-9698-1D7117192BF1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2871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B74D-E988-4825-9698-1D7117192BF1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8678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B74D-E988-4825-9698-1D7117192BF1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9352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B74D-E988-4825-9698-1D7117192BF1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5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7A8B74D-E988-4825-9698-1D7117192BF1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042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57135" y="927998"/>
            <a:ext cx="8391525" cy="162401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заемные средства может использовать бизнес для своего открытия и развития?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140917" y="2502783"/>
            <a:ext cx="9999663" cy="3633787"/>
          </a:xfrm>
        </p:spPr>
        <p:txBody>
          <a:bodyPr>
            <a:normAutofit/>
          </a:bodyPr>
          <a:lstStyle/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Кредиты;</a:t>
            </a:r>
          </a:p>
          <a:p>
            <a:pPr algn="ctr"/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Займы/микрозаймы;</a:t>
            </a:r>
          </a:p>
          <a:p>
            <a:pPr algn="ctr"/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Договоры финансовой аренды (лизинга);</a:t>
            </a:r>
          </a:p>
          <a:p>
            <a:pPr algn="ctr"/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Банковские гарантии.</a:t>
            </a:r>
          </a:p>
        </p:txBody>
      </p:sp>
      <p:pic>
        <p:nvPicPr>
          <p:cNvPr id="4" name="Picture 3" descr="C:\Users\user\Desktop\1_1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9207" y="726435"/>
            <a:ext cx="2972397" cy="1697983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D95EA04-DC99-4B9B-A7C5-6B85C4606882}"/>
              </a:ext>
            </a:extLst>
          </p:cNvPr>
          <p:cNvSpPr txBox="1"/>
          <p:nvPr/>
        </p:nvSpPr>
        <p:spPr>
          <a:xfrm>
            <a:off x="11140580" y="5889072"/>
            <a:ext cx="293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479800" y="800100"/>
            <a:ext cx="8712200" cy="154305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 вам может помочь 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Фонд содействия кредитованию 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СМСП Амурской области?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021838" y="2514563"/>
            <a:ext cx="10412412" cy="3559175"/>
          </a:xfrm>
        </p:spPr>
        <p:txBody>
          <a:bodyPr>
            <a:normAutofit/>
          </a:bodyPr>
          <a:lstStyle/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цель –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доступа бизнесу к заемным средствам посредством предоставления поручительств.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поручительств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помощь предпринимателям и организациям, которые хотят получить заемное финансирование, но не имеют достаточного залогового обеспечения для получения необходимой суммы. Гарантийный фонд берет перед банком часть рисков не возврата обязательства заемщиком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добавляет свое поручительство. </a:t>
            </a:r>
          </a:p>
        </p:txBody>
      </p:sp>
      <p:pic>
        <p:nvPicPr>
          <p:cNvPr id="4" name="Picture 3" descr="C:\Users\user\Desktop\1_1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978" y="644968"/>
            <a:ext cx="2972397" cy="1697983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D95EA04-DC99-4B9B-A7C5-6B85C4606882}"/>
              </a:ext>
            </a:extLst>
          </p:cNvPr>
          <p:cNvSpPr txBox="1"/>
          <p:nvPr/>
        </p:nvSpPr>
        <p:spPr>
          <a:xfrm>
            <a:off x="11140580" y="5889072"/>
            <a:ext cx="293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031007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928822" y="799901"/>
            <a:ext cx="8712200" cy="154305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какие цели Вы можете привлечь заемные средства с поручительством Фонда?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875003" y="2809432"/>
            <a:ext cx="10412412" cy="3403600"/>
          </a:xfrm>
        </p:spPr>
        <p:txBody>
          <a:bodyPr>
            <a:normAutofit fontScale="55000" lnSpcReduction="20000"/>
          </a:bodyPr>
          <a:lstStyle/>
          <a:p>
            <a:r>
              <a:rPr lang="ru-RU" sz="2900" dirty="0"/>
              <a:t>Старт нового проекта;</a:t>
            </a:r>
          </a:p>
          <a:p>
            <a:r>
              <a:rPr lang="ru-RU" sz="2900" dirty="0"/>
              <a:t>пополнение оборотных средств, включая выплату заработной платы, оплату налогов, сборов, текущих платежей по действующим обязательствам;</a:t>
            </a:r>
          </a:p>
          <a:p>
            <a:r>
              <a:rPr lang="ru-RU" sz="2900" dirty="0"/>
              <a:t>инвестиционные цели - приобретение оборудования, устройств, механизмов, автотранспортных средств, станков, приборов, аппаратов, агрегатов, установок, машин, используемых для производства товаров, выполнения работ или оказания услуг;</a:t>
            </a:r>
          </a:p>
          <a:p>
            <a:r>
              <a:rPr lang="ru-RU" sz="2900" dirty="0"/>
              <a:t>инвестиционные цели - приобретение и (или) создание (сооружение, изготовление, достройка, дооборудование, реконструкция, модернизацию и техническое перевооружение) основных средств (включая строительство, реконструкцию, модернизацию объектов капитального строительства);</a:t>
            </a:r>
          </a:p>
          <a:p>
            <a:r>
              <a:rPr lang="ru-RU" sz="2900" dirty="0"/>
              <a:t>участие в исполнении государственного заказа;</a:t>
            </a:r>
          </a:p>
          <a:p>
            <a:r>
              <a:rPr lang="ru-RU" sz="2900" dirty="0"/>
              <a:t>рефинансирование действующих обязательств;</a:t>
            </a:r>
          </a:p>
          <a:p>
            <a:r>
              <a:rPr lang="ru-RU" sz="2900" dirty="0"/>
              <a:t>обеспечение обязательств по договору с контрагентом и др.</a:t>
            </a:r>
          </a:p>
          <a:p>
            <a:pPr marL="0" indent="0" algn="ctr">
              <a:buNone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C:\Users\user\Desktop\1_1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978" y="644968"/>
            <a:ext cx="2972397" cy="1697983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D95EA04-DC99-4B9B-A7C5-6B85C4606882}"/>
              </a:ext>
            </a:extLst>
          </p:cNvPr>
          <p:cNvSpPr txBox="1"/>
          <p:nvPr/>
        </p:nvSpPr>
        <p:spPr>
          <a:xfrm>
            <a:off x="11140580" y="5889072"/>
            <a:ext cx="293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1250244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359093" y="578476"/>
            <a:ext cx="9371012" cy="13144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каких финансовых организациях Фонд предоставляет поручительства?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2474913"/>
            <a:ext cx="10593388" cy="3833812"/>
          </a:xfrm>
        </p:spPr>
        <p:txBody>
          <a:bodyPr>
            <a:normAutofit/>
          </a:bodyPr>
          <a:lstStyle/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Picture 3" descr="C:\Users\user\Desktop\1_1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1895" y="404663"/>
            <a:ext cx="2370939" cy="1354399"/>
          </a:xfrm>
          <a:prstGeom prst="rect">
            <a:avLst/>
          </a:prstGeom>
          <a:noFill/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AE5A074-5A76-4143-A7AB-41CFED2AEA89}"/>
              </a:ext>
            </a:extLst>
          </p:cNvPr>
          <p:cNvSpPr txBox="1"/>
          <p:nvPr/>
        </p:nvSpPr>
        <p:spPr>
          <a:xfrm>
            <a:off x="11246240" y="5829686"/>
            <a:ext cx="293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4B83DF6F-9738-46B2-B140-C1DB138522FC}"/>
              </a:ext>
            </a:extLst>
          </p:cNvPr>
          <p:cNvSpPr/>
          <p:nvPr/>
        </p:nvSpPr>
        <p:spPr>
          <a:xfrm>
            <a:off x="1191237" y="2421468"/>
            <a:ext cx="519278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ПАО «Сбербанк России»;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«Азиатско-Тихоокеанский Банк» (АО);  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Банк ВТБ (ПАО);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ПАО «Промсвязьбанк»;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ПАО «Дальневосточный банк»; 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АНО «Центр кредитной поддержки предпринимательства Амурской области»;</a:t>
            </a:r>
          </a:p>
          <a:p>
            <a:pPr algn="ctr"/>
            <a:endParaRPr lang="ru-RU" sz="24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5BE4280F-A822-46F0-ADA3-E613E4FB37E8}"/>
              </a:ext>
            </a:extLst>
          </p:cNvPr>
          <p:cNvSpPr/>
          <p:nvPr/>
        </p:nvSpPr>
        <p:spPr>
          <a:xfrm>
            <a:off x="6096001" y="2421468"/>
            <a:ext cx="544391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«Россельхозбанк»;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«Крона-Банк»;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«МСП Банк»;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«Солид Банк»;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ПАО Банк «ФК Открытие»;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ПАО «Совкомбанк»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«Региональная лизинговая компания республики Саха (Якутия)».</a:t>
            </a:r>
          </a:p>
          <a:p>
            <a:pPr algn="ctr"/>
            <a:endParaRPr lang="ru-RU" sz="24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01725" y="549275"/>
            <a:ext cx="11090275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поручительств Фонда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116772" y="1455909"/>
            <a:ext cx="9993313" cy="476091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endParaRPr lang="ru-RU" sz="1800" b="1" strike="sngStrik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регистрации клиента – от 0 месяцев</a:t>
            </a:r>
          </a:p>
          <a:p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Собственное обеспечение клиента – от 0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% в зависимости от суммы обязательства</a:t>
            </a:r>
          </a:p>
          <a:p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поручительства Фонда может составить 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70% от суммы обязательства</a:t>
            </a:r>
          </a:p>
          <a:p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Минимальная и максимальная сумма кредита/займа/лизинга/банковской гарантии – 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ограничена</a:t>
            </a:r>
          </a:p>
          <a:p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Максимальная сумма поручительства по 1 договору 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до 25 </a:t>
            </a:r>
            <a:r>
              <a:rPr lang="ru-RU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млн.рублей</a:t>
            </a:r>
            <a:endParaRPr lang="ru-RU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Совокупный объем поручительств Фонда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одновременно действующий в отношении одного заемщика - 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более 37,5 </a:t>
            </a:r>
            <a:r>
              <a:rPr lang="ru-RU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млн.рублей</a:t>
            </a:r>
            <a:endParaRPr lang="ru-RU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привлечения большей суммы поручительства возможно привлечение гарантии АО «Корпорации МСП» в сумме до 500 млн.руб и более</a:t>
            </a:r>
          </a:p>
          <a:p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поручительства 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до 10 лет</a:t>
            </a:r>
          </a:p>
          <a:p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кредита/займа/лизинга/банковской гарантии 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не ограничен</a:t>
            </a:r>
          </a:p>
          <a:p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вознаграждения Фонда – 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0,25% до 1,75% годовых </a:t>
            </a:r>
          </a:p>
          <a:p>
            <a:pPr marL="0" indent="0">
              <a:buNone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суммы поручительства Фонда.</a:t>
            </a:r>
          </a:p>
        </p:txBody>
      </p:sp>
      <p:pic>
        <p:nvPicPr>
          <p:cNvPr id="4" name="Picture 3" descr="C:\Users\user\Desktop\1_1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788956" y="4563611"/>
            <a:ext cx="3005866" cy="1717101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23C4939-282C-4FF1-82AD-D73DAD6C45F2}"/>
              </a:ext>
            </a:extLst>
          </p:cNvPr>
          <p:cNvSpPr txBox="1"/>
          <p:nvPr/>
        </p:nvSpPr>
        <p:spPr>
          <a:xfrm>
            <a:off x="11199302" y="5893656"/>
            <a:ext cx="377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F358E2B0-1BDB-4D32-81F9-DCD30B4543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525493"/>
              </p:ext>
            </p:extLst>
          </p:nvPr>
        </p:nvGraphicFramePr>
        <p:xfrm>
          <a:off x="808382" y="1738345"/>
          <a:ext cx="10575235" cy="424054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53096">
                  <a:extLst>
                    <a:ext uri="{9D8B030D-6E8A-4147-A177-3AD203B41FA5}">
                      <a16:colId xmlns:a16="http://schemas.microsoft.com/office/drawing/2014/main" xmlns="" val="1226388661"/>
                    </a:ext>
                  </a:extLst>
                </a:gridCol>
                <a:gridCol w="1307291">
                  <a:extLst>
                    <a:ext uri="{9D8B030D-6E8A-4147-A177-3AD203B41FA5}">
                      <a16:colId xmlns:a16="http://schemas.microsoft.com/office/drawing/2014/main" xmlns="" val="3182047170"/>
                    </a:ext>
                  </a:extLst>
                </a:gridCol>
                <a:gridCol w="1561171">
                  <a:extLst>
                    <a:ext uri="{9D8B030D-6E8A-4147-A177-3AD203B41FA5}">
                      <a16:colId xmlns:a16="http://schemas.microsoft.com/office/drawing/2014/main" xmlns="" val="2322323923"/>
                    </a:ext>
                  </a:extLst>
                </a:gridCol>
                <a:gridCol w="1194635">
                  <a:extLst>
                    <a:ext uri="{9D8B030D-6E8A-4147-A177-3AD203B41FA5}">
                      <a16:colId xmlns:a16="http://schemas.microsoft.com/office/drawing/2014/main" xmlns="" val="1989971284"/>
                    </a:ext>
                  </a:extLst>
                </a:gridCol>
                <a:gridCol w="2219219">
                  <a:extLst>
                    <a:ext uri="{9D8B030D-6E8A-4147-A177-3AD203B41FA5}">
                      <a16:colId xmlns:a16="http://schemas.microsoft.com/office/drawing/2014/main" xmlns="" val="2554029190"/>
                    </a:ext>
                  </a:extLst>
                </a:gridCol>
                <a:gridCol w="1839823">
                  <a:extLst>
                    <a:ext uri="{9D8B030D-6E8A-4147-A177-3AD203B41FA5}">
                      <a16:colId xmlns:a16="http://schemas.microsoft.com/office/drawing/2014/main" xmlns="" val="656529218"/>
                    </a:ext>
                  </a:extLst>
                </a:gridCol>
              </a:tblGrid>
              <a:tr h="8863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Параметры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34" marR="8034" marT="8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Ставка вознаграждения СТАНДАРТ, % годовых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34" marR="8034" marT="8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Ставки вознаграждения в рамках поддержки бизнеса в условиях санкций, % годовых</a:t>
                      </a:r>
                      <a:br>
                        <a:rPr lang="ru-RU" sz="1500" u="none" strike="noStrike" dirty="0">
                          <a:effectLst/>
                        </a:rPr>
                      </a:br>
                      <a:r>
                        <a:rPr lang="ru-RU" sz="1500" u="none" strike="noStrike" dirty="0">
                          <a:effectLst/>
                        </a:rPr>
                        <a:t>(с 19.05.2022 по 31.12.2022)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34" marR="8034" marT="8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Ставка вознаграждения СОГАРАНТИЯ с АО "Корпорация "МСП" и/или АО "МСП Банк", % годовых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34" marR="8034" marT="8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90522330"/>
                  </a:ext>
                </a:extLst>
              </a:tr>
              <a:tr h="9878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Начинающие субъекты МСП (до 1 года с даты регистрации)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34" marR="8034" marT="8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 err="1">
                          <a:effectLst/>
                        </a:rPr>
                        <a:t>Произ-водственная</a:t>
                      </a:r>
                      <a:r>
                        <a:rPr lang="ru-RU" sz="1500" u="none" strike="noStrike" dirty="0">
                          <a:effectLst/>
                        </a:rPr>
                        <a:t> деятельность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34" marR="8034" marT="8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</a:rPr>
                        <a:t>Производство, переработка, сбор и транспортировка сельхоз продукции 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34" marR="8034" marT="8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80496578"/>
                  </a:ext>
                </a:extLst>
              </a:tr>
              <a:tr h="2300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до 366 дней (до 1 года)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34" marR="8034" marT="8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1,75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34" marR="8034" marT="8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0"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0,25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34" marR="8034" marT="8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0"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0,50</a:t>
                      </a:r>
                      <a:endParaRPr lang="ru-RU" sz="15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34" marR="8034" marT="8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</a:rPr>
                        <a:t>1,25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34" marR="8034" marT="8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0"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>
                          <a:effectLst/>
                        </a:rPr>
                        <a:t>0,75</a:t>
                      </a:r>
                      <a:endParaRPr lang="ru-RU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34" marR="8034" marT="8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6445988"/>
                  </a:ext>
                </a:extLst>
              </a:tr>
              <a:tr h="2300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367-731 дней (1-2 года)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34" marR="8034" marT="8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1,00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34" marR="8034" marT="8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>
                          <a:effectLst/>
                        </a:rPr>
                        <a:t>1,00</a:t>
                      </a:r>
                      <a:endParaRPr lang="ru-RU" sz="15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34" marR="8034" marT="8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52494130"/>
                  </a:ext>
                </a:extLst>
              </a:tr>
              <a:tr h="2300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732-1096 дней (2-3 года)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34" marR="8034" marT="8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0,75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34" marR="8034" marT="8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</a:rPr>
                        <a:t>0,75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34" marR="8034" marT="8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98524475"/>
                  </a:ext>
                </a:extLst>
              </a:tr>
              <a:tr h="2300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1097-1461 дней (3-4 года)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34" marR="8034" marT="8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0,50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34" marR="8034" marT="8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</a:rPr>
                        <a:t>0,50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34" marR="8034" marT="8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80224179"/>
                  </a:ext>
                </a:extLst>
              </a:tr>
              <a:tr h="2300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1462-1827 дней (4-5 лет)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34" marR="8034" marT="8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13093728"/>
                  </a:ext>
                </a:extLst>
              </a:tr>
              <a:tr h="2300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1828-2192 дней (5-6 лет)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34" marR="8034" marT="8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86486188"/>
                  </a:ext>
                </a:extLst>
              </a:tr>
              <a:tr h="2300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2193-2557 дней (6-7 лет)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34" marR="8034" marT="8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85284800"/>
                  </a:ext>
                </a:extLst>
              </a:tr>
              <a:tr h="2300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2558-2922 дней (7-8 лет)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34" marR="8034" marT="8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64195550"/>
                  </a:ext>
                </a:extLst>
              </a:tr>
              <a:tr h="2300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2923-3287 дней (8-9 лет)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34" marR="8034" marT="8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49311219"/>
                  </a:ext>
                </a:extLst>
              </a:tr>
              <a:tr h="2300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u="none" strike="noStrike" dirty="0">
                          <a:effectLst/>
                        </a:rPr>
                        <a:t>3288-3653 дней (9-10 лет)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034" marR="8034" marT="8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1305644"/>
                  </a:ext>
                </a:extLst>
              </a:tr>
            </a:tbl>
          </a:graphicData>
        </a:graphic>
      </p:graphicFrame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F71FD5BF-5304-48EF-9CBE-C57E1916D439}"/>
              </a:ext>
            </a:extLst>
          </p:cNvPr>
          <p:cNvSpPr txBox="1">
            <a:spLocks/>
          </p:cNvSpPr>
          <p:nvPr/>
        </p:nvSpPr>
        <p:spPr>
          <a:xfrm>
            <a:off x="1081455" y="789211"/>
            <a:ext cx="10029090" cy="1303867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>
                <a:latin typeface="Times New Roman" panose="02020603050405020304" pitchFamily="18" charset="0"/>
                <a:cs typeface="Times New Roman" panose="02020603050405020304" pitchFamily="18" charset="0"/>
              </a:rPr>
              <a:t>Ставки вознаграждения Фонда: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7133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00BFE45-E792-4434-B153-49B44FFE4196}"/>
              </a:ext>
            </a:extLst>
          </p:cNvPr>
          <p:cNvSpPr txBox="1">
            <a:spLocks/>
          </p:cNvSpPr>
          <p:nvPr/>
        </p:nvSpPr>
        <p:spPr>
          <a:xfrm>
            <a:off x="1081454" y="683194"/>
            <a:ext cx="10029090" cy="1303867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>
                <a:latin typeface="Times New Roman" panose="02020603050405020304" pitchFamily="18" charset="0"/>
                <a:cs typeface="Times New Roman" panose="02020603050405020304" pitchFamily="18" charset="0"/>
              </a:rPr>
              <a:t>Ставки вознаграждения Фонда:</a:t>
            </a: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CA6323EE-2BDB-47F3-B0F4-998870F80325}"/>
              </a:ext>
            </a:extLst>
          </p:cNvPr>
          <p:cNvSpPr/>
          <p:nvPr/>
        </p:nvSpPr>
        <p:spPr>
          <a:xfrm>
            <a:off x="867505" y="1843017"/>
            <a:ext cx="1045698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Предпринимателям и организациям, зарегистрированным и осуществляющим деятельность на территории Моногородов (</a:t>
            </a:r>
            <a:r>
              <a:rPr lang="ru-RU" dirty="0" err="1"/>
              <a:t>г.Райчихинск</a:t>
            </a:r>
            <a:r>
              <a:rPr lang="ru-RU" dirty="0"/>
              <a:t>, </a:t>
            </a:r>
            <a:r>
              <a:rPr lang="ru-RU" dirty="0" err="1"/>
              <a:t>г.Свободный</a:t>
            </a:r>
            <a:r>
              <a:rPr lang="ru-RU" dirty="0"/>
              <a:t>, </a:t>
            </a:r>
            <a:r>
              <a:rPr lang="ru-RU" dirty="0" err="1"/>
              <a:t>г.Тында</a:t>
            </a:r>
            <a:r>
              <a:rPr lang="ru-RU" dirty="0"/>
              <a:t>, </a:t>
            </a:r>
            <a:r>
              <a:rPr lang="ru-RU" dirty="0" err="1"/>
              <a:t>пгт</a:t>
            </a:r>
            <a:r>
              <a:rPr lang="ru-RU" dirty="0"/>
              <a:t>. Прогресс)  предоставляется скидка 10% от расчетной суммы вознаграждения, независимо от срока предоставления поручительства.</a:t>
            </a:r>
          </a:p>
          <a:p>
            <a:endParaRPr lang="ru-RU" dirty="0"/>
          </a:p>
          <a:p>
            <a:r>
              <a:rPr lang="ru-RU" dirty="0"/>
              <a:t>При оформлении договора поручительства Фонда по обязательствам субъектов МСП, привлекаемым на </a:t>
            </a:r>
            <a:r>
              <a:rPr lang="ru-RU" b="1" dirty="0"/>
              <a:t>Инвестиционные цели</a:t>
            </a:r>
            <a:r>
              <a:rPr lang="ru-RU" dirty="0"/>
              <a:t>, а также на рефинансирование действующих обязательств, оформленных на Инвестиционные цели, возможно предоставление </a:t>
            </a:r>
            <a:r>
              <a:rPr lang="ru-RU" b="1" dirty="0"/>
              <a:t>индивидуального графика оплаты вознаграждения </a:t>
            </a:r>
            <a:r>
              <a:rPr lang="ru-RU" dirty="0"/>
              <a:t>за поручительство Фонда (</a:t>
            </a:r>
            <a:r>
              <a:rPr lang="ru-RU" b="1" dirty="0"/>
              <a:t>не более срока действия договора поручительства).</a:t>
            </a:r>
          </a:p>
          <a:p>
            <a:endParaRPr lang="ru-RU" dirty="0"/>
          </a:p>
          <a:p>
            <a:r>
              <a:rPr lang="ru-RU" b="1" dirty="0"/>
              <a:t>Инвестиционные цели </a:t>
            </a:r>
            <a:r>
              <a:rPr lang="ru-RU" dirty="0"/>
              <a:t>- приобретение и (или) создание (сооружение, изготовление, достройка, дооборудование, реконструкция, модернизацию и техническое перевооружение) основных средств (включая строительство, реконструкцию, модернизацию объектов капитального строительства, в том числе выполнение инженерных изысканий, подготовку проектной документации для их строительства, реконструкции, модернизации).</a:t>
            </a:r>
          </a:p>
        </p:txBody>
      </p:sp>
    </p:spTree>
    <p:extLst>
      <p:ext uri="{BB962C8B-B14F-4D97-AF65-F5344CB8AC3E}">
        <p14:creationId xmlns:p14="http://schemas.microsoft.com/office/powerpoint/2010/main" val="6910835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13423" y="577288"/>
            <a:ext cx="11090275" cy="124936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работы с Фондом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692275"/>
            <a:ext cx="9993313" cy="4587875"/>
          </a:xfrm>
        </p:spPr>
        <p:txBody>
          <a:bodyPr>
            <a:normAutofit/>
          </a:bodyPr>
          <a:lstStyle/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C:\Users\user\Desktop\1_1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788956" y="4563611"/>
            <a:ext cx="3005866" cy="1717101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23C4939-282C-4FF1-82AD-D73DAD6C45F2}"/>
              </a:ext>
            </a:extLst>
          </p:cNvPr>
          <p:cNvSpPr txBox="1"/>
          <p:nvPr/>
        </p:nvSpPr>
        <p:spPr>
          <a:xfrm>
            <a:off x="11199302" y="5893656"/>
            <a:ext cx="377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</a:t>
            </a:r>
          </a:p>
          <a:p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AA939B8-EDF4-4336-AD13-82095DF1BEFB}"/>
              </a:ext>
            </a:extLst>
          </p:cNvPr>
          <p:cNvSpPr/>
          <p:nvPr/>
        </p:nvSpPr>
        <p:spPr>
          <a:xfrm>
            <a:off x="813423" y="1799302"/>
            <a:ext cx="10238395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получить или увеличить необходимую сумму финансирования при недостаточности собственного обеспечения;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высвободить часть залогового имущества по действующим обязательствам для свободного распоряжения (ремонта, реконструкции или реализации);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времени и издержек на процедуру оценки и страховании залогового имущества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необходимости сбора документов для Гарантийного фонда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Быстрое рассмотрение заявок (до 5 дней при полном комплекте документов)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необходимости предоставлять дополнительное обеспечение Фонду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Низкий размер вознаграждения (от 0,25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1,75% годовых от суммы поручительства) делает сотрудничество с Фондом для заемщика выгодным, так как альтернативный вариант беззалогового кредита/займа обойдется значительно дороже  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в силу высоких процентных ставок.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3212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AEA0C26-FA48-4414-A64D-DF46E37511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8357" y="982132"/>
            <a:ext cx="9601196" cy="1303867"/>
          </a:xfrm>
        </p:spPr>
        <p:txBody>
          <a:bodyPr/>
          <a:lstStyle/>
          <a:p>
            <a:r>
              <a:rPr lang="ru-RU" altLang="ru-RU" dirty="0">
                <a:solidFill>
                  <a:srgbClr val="D93E2B"/>
                </a:solidFill>
                <a:latin typeface="Georgia" panose="02040502050405020303" pitchFamily="18" charset="0"/>
                <a:cs typeface="Arial" panose="020B0604020202020204" pitchFamily="34" charset="0"/>
                <a:sym typeface="Georgia" panose="02040502050405020303" pitchFamily="18" charset="0"/>
              </a:rPr>
              <a:t>Как с нами связаться?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5237C27-B6E9-4514-83E8-D172E0FE0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Clr>
                <a:srgbClr val="79392B"/>
              </a:buClr>
              <a:buSzPts val="1800"/>
              <a:buNone/>
            </a:pPr>
            <a:r>
              <a:rPr lang="ru-RU" altLang="ru-RU" b="1" dirty="0">
                <a:solidFill>
                  <a:srgbClr val="79392B"/>
                </a:solidFill>
                <a:latin typeface="Arial Black" panose="020B0A04020102020204" pitchFamily="34" charset="0"/>
                <a:sym typeface="Palatino" panose="02040602050305020304" pitchFamily="18" charset="0"/>
              </a:rPr>
              <a:t>г. Благовещенск, ул. Амурская, д.38</a:t>
            </a:r>
          </a:p>
          <a:p>
            <a:pPr algn="ctr">
              <a:buClr>
                <a:srgbClr val="79392B"/>
              </a:buClr>
              <a:buSzPts val="1800"/>
              <a:buNone/>
            </a:pPr>
            <a:r>
              <a:rPr lang="ru-RU" altLang="ru-RU" b="1" dirty="0">
                <a:solidFill>
                  <a:srgbClr val="79392B"/>
                </a:solidFill>
                <a:latin typeface="Arial Black" panose="020B0A04020102020204" pitchFamily="34" charset="0"/>
                <a:sym typeface="Palatino" panose="02040602050305020304" pitchFamily="18" charset="0"/>
              </a:rPr>
              <a:t>Контактные лица: </a:t>
            </a:r>
          </a:p>
          <a:p>
            <a:pPr algn="ctr">
              <a:buClr>
                <a:srgbClr val="79392B"/>
              </a:buClr>
              <a:buSzPts val="1800"/>
              <a:buNone/>
            </a:pPr>
            <a:r>
              <a:rPr lang="ru-RU" altLang="ru-RU" b="1" dirty="0">
                <a:solidFill>
                  <a:srgbClr val="79392B"/>
                </a:solidFill>
                <a:latin typeface="Arial Black" panose="020B0A04020102020204" pitchFamily="34" charset="0"/>
                <a:sym typeface="Palatino" panose="02040602050305020304" pitchFamily="18" charset="0"/>
              </a:rPr>
              <a:t>Шакирзянова Полина, Кольцова Светлана </a:t>
            </a:r>
          </a:p>
          <a:p>
            <a:pPr algn="ctr">
              <a:buClr>
                <a:srgbClr val="79392B"/>
              </a:buClr>
              <a:buSzPts val="1800"/>
              <a:buNone/>
            </a:pPr>
            <a:r>
              <a:rPr lang="ru-RU" altLang="ru-RU" b="1" dirty="0">
                <a:solidFill>
                  <a:srgbClr val="79392B"/>
                </a:solidFill>
                <a:latin typeface="Arial Black" panose="020B0A04020102020204" pitchFamily="34" charset="0"/>
                <a:sym typeface="Palatino" panose="02040602050305020304" pitchFamily="18" charset="0"/>
              </a:rPr>
              <a:t>Тел.</a:t>
            </a:r>
            <a:r>
              <a:rPr lang="en-US" altLang="ru-RU" b="1" dirty="0">
                <a:solidFill>
                  <a:srgbClr val="79392B"/>
                </a:solidFill>
                <a:latin typeface="Arial Black" panose="020B0A04020102020204" pitchFamily="34" charset="0"/>
                <a:sym typeface="Palatino" panose="02040602050305020304" pitchFamily="18" charset="0"/>
              </a:rPr>
              <a:t>77-26-46</a:t>
            </a:r>
            <a:endParaRPr lang="ru-RU" altLang="ru-RU" b="1" dirty="0">
              <a:solidFill>
                <a:srgbClr val="79392B"/>
              </a:solidFill>
              <a:latin typeface="Arial Black" panose="020B0A04020102020204" pitchFamily="34" charset="0"/>
              <a:sym typeface="Palatino" panose="02040602050305020304" pitchFamily="18" charset="0"/>
            </a:endParaRPr>
          </a:p>
          <a:p>
            <a:pPr algn="ctr">
              <a:buClr>
                <a:srgbClr val="79392B"/>
              </a:buClr>
              <a:buSzPts val="1800"/>
              <a:buNone/>
            </a:pPr>
            <a:r>
              <a:rPr lang="ru-RU" altLang="ru-RU" b="1" dirty="0">
                <a:solidFill>
                  <a:srgbClr val="79392B"/>
                </a:solidFill>
                <a:latin typeface="Arial Black" panose="020B0A04020102020204" pitchFamily="34" charset="0"/>
                <a:sym typeface="Palatino" panose="02040602050305020304" pitchFamily="18" charset="0"/>
              </a:rPr>
              <a:t>Тел. 8</a:t>
            </a:r>
            <a:r>
              <a:rPr lang="en-US" altLang="ru-RU" b="1" dirty="0">
                <a:solidFill>
                  <a:srgbClr val="79392B"/>
                </a:solidFill>
                <a:latin typeface="Arial Black" panose="020B0A04020102020204" pitchFamily="34" charset="0"/>
                <a:sym typeface="Palatino" panose="02040602050305020304" pitchFamily="18" charset="0"/>
              </a:rPr>
              <a:t> </a:t>
            </a:r>
            <a:r>
              <a:rPr lang="ru-RU" altLang="ru-RU" b="1" dirty="0">
                <a:solidFill>
                  <a:srgbClr val="79392B"/>
                </a:solidFill>
                <a:latin typeface="Arial Black" panose="020B0A04020102020204" pitchFamily="34" charset="0"/>
                <a:sym typeface="Palatino" panose="02040602050305020304" pitchFamily="18" charset="0"/>
              </a:rPr>
              <a:t>965 671 10 70(</a:t>
            </a:r>
            <a:r>
              <a:rPr lang="en-US" altLang="ru-RU" b="1" dirty="0">
                <a:solidFill>
                  <a:srgbClr val="79392B"/>
                </a:solidFill>
                <a:latin typeface="Arial Black" panose="020B0A04020102020204" pitchFamily="34" charset="0"/>
                <a:sym typeface="Palatino" panose="02040602050305020304" pitchFamily="18" charset="0"/>
              </a:rPr>
              <a:t>+WhatsApp)</a:t>
            </a:r>
            <a:endParaRPr lang="ru-RU" altLang="ru-RU" b="1" dirty="0">
              <a:solidFill>
                <a:srgbClr val="79392B"/>
              </a:solidFill>
              <a:latin typeface="Arial Black" panose="020B0A04020102020204" pitchFamily="34" charset="0"/>
              <a:sym typeface="Palatino" panose="02040602050305020304" pitchFamily="18" charset="0"/>
            </a:endParaRPr>
          </a:p>
          <a:p>
            <a:pPr algn="ctr">
              <a:buClr>
                <a:srgbClr val="79392B"/>
              </a:buClr>
              <a:buSzPts val="1800"/>
              <a:buNone/>
            </a:pPr>
            <a:r>
              <a:rPr lang="en-US" altLang="ru-RU" b="1" dirty="0">
                <a:solidFill>
                  <a:srgbClr val="79392B"/>
                </a:solidFill>
                <a:latin typeface="Arial Black" panose="020B0A04020102020204" pitchFamily="34" charset="0"/>
                <a:sym typeface="Palatino" panose="02040602050305020304" pitchFamily="18" charset="0"/>
              </a:rPr>
              <a:t>https://amurfondgarant.ru/</a:t>
            </a:r>
            <a:endParaRPr lang="ru-RU" altLang="ru-RU" b="1" dirty="0">
              <a:solidFill>
                <a:srgbClr val="79392B"/>
              </a:solidFill>
              <a:latin typeface="Arial Black" panose="020B0A04020102020204" pitchFamily="34" charset="0"/>
              <a:sym typeface="Palatino" panose="02040602050305020304" pitchFamily="18" charset="0"/>
            </a:endParaRPr>
          </a:p>
          <a:p>
            <a:pPr marL="0" indent="0" algn="ctr">
              <a:buNone/>
            </a:pPr>
            <a:r>
              <a:rPr lang="ru-RU" altLang="ru-RU" b="1" dirty="0" err="1"/>
              <a:t>Амурбизнес</a:t>
            </a:r>
            <a:r>
              <a:rPr lang="en-US" altLang="ru-RU" b="1" dirty="0"/>
              <a:t>.</a:t>
            </a:r>
            <a:r>
              <a:rPr lang="ru-RU" altLang="ru-RU" b="1" dirty="0" err="1"/>
              <a:t>рф</a:t>
            </a:r>
            <a:r>
              <a:rPr lang="ru-RU" altLang="ru-RU" b="1" dirty="0"/>
              <a:t>		</a:t>
            </a:r>
            <a:r>
              <a:rPr lang="en-US" altLang="ru-RU" b="1" dirty="0"/>
              <a:t>business.amurobl.ru</a:t>
            </a:r>
            <a:endParaRPr lang="ru-RU" altLang="ru-RU" b="1" dirty="0"/>
          </a:p>
          <a:p>
            <a:endParaRPr lang="ru-RU" dirty="0"/>
          </a:p>
        </p:txBody>
      </p:sp>
      <p:pic>
        <p:nvPicPr>
          <p:cNvPr id="4" name="Google Shape;65;p11">
            <a:extLst>
              <a:ext uri="{FF2B5EF4-FFF2-40B4-BE49-F238E27FC236}">
                <a16:creationId xmlns:a16="http://schemas.microsoft.com/office/drawing/2014/main" xmlns="" id="{D039BDCB-E48B-4F75-AB31-F2555D624B8B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07" y="711199"/>
            <a:ext cx="2604541" cy="1303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30475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665</TotalTime>
  <Words>725</Words>
  <Application>Microsoft Office PowerPoint</Application>
  <PresentationFormat>Произвольный</PresentationFormat>
  <Paragraphs>106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Натуральные материалы</vt:lpstr>
      <vt:lpstr>Какие заемные средства может использовать бизнес для своего открытия и развития?</vt:lpstr>
      <vt:lpstr>Чем вам может помочь  Фонд содействия кредитованию  СМСП Амурской области?</vt:lpstr>
      <vt:lpstr>На какие цели Вы можете привлечь заемные средства с поручительством Фонда?</vt:lpstr>
      <vt:lpstr>В каких финансовых организациях Фонд предоставляет поручительства?</vt:lpstr>
      <vt:lpstr>Условия предоставления поручительств Фонда</vt:lpstr>
      <vt:lpstr>Презентация PowerPoint</vt:lpstr>
      <vt:lpstr>Презентация PowerPoint</vt:lpstr>
      <vt:lpstr>Преимущества работы с Фондом</vt:lpstr>
      <vt:lpstr>Как с нами связаться?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Фонд содействия кредитованию  СМСП Амурской области</dc:title>
  <dc:creator>FSK302</dc:creator>
  <cp:lastModifiedBy>Мельникова Жанна Олеговна</cp:lastModifiedBy>
  <cp:revision>56</cp:revision>
  <dcterms:created xsi:type="dcterms:W3CDTF">2020-08-04T05:53:23Z</dcterms:created>
  <dcterms:modified xsi:type="dcterms:W3CDTF">2022-10-03T07:45:31Z</dcterms:modified>
</cp:coreProperties>
</file>