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1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2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3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4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5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6.xml" ContentType="application/vnd.openxmlformats-officedocument.presentationml.notesSlide+xml"/>
  <Override PartName="/ppt/tags/tag48.xml" ContentType="application/vnd.openxmlformats-officedocument.presentationml.tags+xml"/>
  <Override PartName="/ppt/notesSlides/notesSlide27.xml" ContentType="application/vnd.openxmlformats-officedocument.presentationml.notesSlide+xml"/>
  <Override PartName="/ppt/charts/chartEx1.xml" ContentType="application/vnd.ms-office.chartex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05" r:id="rId2"/>
    <p:sldId id="314" r:id="rId3"/>
    <p:sldId id="311" r:id="rId4"/>
    <p:sldId id="306" r:id="rId5"/>
    <p:sldId id="312" r:id="rId6"/>
    <p:sldId id="313" r:id="rId7"/>
    <p:sldId id="333" r:id="rId8"/>
    <p:sldId id="334" r:id="rId9"/>
    <p:sldId id="309" r:id="rId10"/>
    <p:sldId id="319" r:id="rId11"/>
    <p:sldId id="320" r:id="rId12"/>
    <p:sldId id="318" r:id="rId13"/>
    <p:sldId id="317" r:id="rId14"/>
    <p:sldId id="321" r:id="rId15"/>
    <p:sldId id="322" r:id="rId16"/>
    <p:sldId id="328" r:id="rId17"/>
    <p:sldId id="310" r:id="rId18"/>
    <p:sldId id="325" r:id="rId19"/>
    <p:sldId id="326" r:id="rId20"/>
    <p:sldId id="327" r:id="rId21"/>
    <p:sldId id="329" r:id="rId22"/>
    <p:sldId id="330" r:id="rId23"/>
    <p:sldId id="331" r:id="rId24"/>
    <p:sldId id="308" r:id="rId25"/>
    <p:sldId id="323" r:id="rId26"/>
    <p:sldId id="332" r:id="rId27"/>
    <p:sldId id="307" r:id="rId28"/>
    <p:sldId id="315" r:id="rId29"/>
    <p:sldId id="316" r:id="rId30"/>
    <p:sldId id="324" r:id="rId31"/>
  </p:sldIdLst>
  <p:sldSz cx="12192000" cy="6858000"/>
  <p:notesSz cx="6797675" cy="9929813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на Ярина" initials="АЯ" lastIdx="1" clrIdx="0">
    <p:extLst>
      <p:ext uri="{19B8F6BF-5375-455C-9EA6-DF929625EA0E}">
        <p15:presenceInfo xmlns:p15="http://schemas.microsoft.com/office/powerpoint/2012/main" userId="4efc47696f93f5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B79A"/>
    <a:srgbClr val="DADADA"/>
    <a:srgbClr val="DFB69A"/>
    <a:srgbClr val="D97644"/>
    <a:srgbClr val="81919D"/>
    <a:srgbClr val="FF8A39"/>
    <a:srgbClr val="41EDC7"/>
    <a:srgbClr val="404040"/>
    <a:srgbClr val="3DE0BC"/>
    <a:srgbClr val="A672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9" autoAdjust="0"/>
    <p:restoredTop sz="94934" autoAdjust="0"/>
  </p:normalViewPr>
  <p:slideViewPr>
    <p:cSldViewPr snapToGrid="0" showGuides="1">
      <p:cViewPr>
        <p:scale>
          <a:sx n="75" d="100"/>
          <a:sy n="75" d="100"/>
        </p:scale>
        <p:origin x="1164" y="7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0" d="100"/>
          <a:sy n="70" d="100"/>
        </p:scale>
        <p:origin x="241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6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9478027217334885E-2"/>
          <c:y val="0.12815598464338154"/>
          <c:w val="0.95923473039573981"/>
          <c:h val="0.753389542836526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788081"/>
            </a:solidFill>
            <a:ln>
              <a:solidFill>
                <a:srgbClr val="FFC000"/>
              </a:solidFill>
            </a:ln>
            <a:effectLst/>
            <a:sp3d>
              <a:contourClr>
                <a:srgbClr val="FFC000"/>
              </a:contourClr>
            </a:sp3d>
          </c:spPr>
          <c:invertIfNegative val="0"/>
          <c:dLbls>
            <c:dLbl>
              <c:idx val="0"/>
              <c:layout>
                <c:manualLayout>
                  <c:x val="-7.7000041551556431E-2"/>
                  <c:y val="-9.4148826064553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B1-4412-8A2B-EDD741F796AA}"/>
                </c:ext>
              </c:extLst>
            </c:dLbl>
            <c:dLbl>
              <c:idx val="1"/>
              <c:layout>
                <c:manualLayout>
                  <c:x val="-6.6872542198801829E-2"/>
                  <c:y val="-0.106014948577964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B1-4412-8A2B-EDD741F796AA}"/>
                </c:ext>
              </c:extLst>
            </c:dLbl>
            <c:dLbl>
              <c:idx val="2"/>
              <c:layout>
                <c:manualLayout>
                  <c:x val="-6.1007486738128239E-2"/>
                  <c:y val="-0.106322654288445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B1-4412-8A2B-EDD741F796A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1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10441</c:v>
                </c:pt>
                <c:pt idx="1">
                  <c:v>10567</c:v>
                </c:pt>
                <c:pt idx="2">
                  <c:v>10561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B1-4412-8A2B-EDD741F796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E08D64"/>
            </a:solidFill>
            <a:ln>
              <a:solidFill>
                <a:srgbClr val="D17844"/>
              </a:solidFill>
            </a:ln>
            <a:effectLst/>
            <a:sp3d>
              <a:contourClr>
                <a:srgbClr val="D17844"/>
              </a:contourClr>
            </a:sp3d>
          </c:spPr>
          <c:invertIfNegative val="0"/>
          <c:dLbls>
            <c:dLbl>
              <c:idx val="0"/>
              <c:layout>
                <c:manualLayout>
                  <c:x val="0.146623083700816"/>
                  <c:y val="-2.387222971785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1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rgbClr val="002060"/>
                        </a:solidFill>
                      </a:rPr>
                      <a:t>10441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1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2B1-4412-8A2B-EDD741F796AA}"/>
                </c:ext>
              </c:extLst>
            </c:dLbl>
            <c:dLbl>
              <c:idx val="1"/>
              <c:layout>
                <c:manualLayout>
                  <c:x val="0.14174045619347247"/>
                  <c:y val="-2.0224437157298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1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rgbClr val="002060"/>
                        </a:solidFill>
                      </a:rPr>
                      <a:t>10567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1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2B1-4412-8A2B-EDD741F796AA}"/>
                </c:ext>
              </c:extLst>
            </c:dLbl>
            <c:dLbl>
              <c:idx val="2"/>
              <c:layout>
                <c:manualLayout>
                  <c:x val="0.15211310972913714"/>
                  <c:y val="-9.22111922228071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1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rgbClr val="002060"/>
                        </a:solidFill>
                      </a:rPr>
                      <a:t>10561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1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2B1-4412-8A2B-EDD741F796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1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-10441</c:v>
                </c:pt>
                <c:pt idx="1">
                  <c:v>-10567</c:v>
                </c:pt>
                <c:pt idx="2">
                  <c:v>-10561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2B1-4412-8A2B-EDD741F796A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6366119768129578E-2"/>
                  <c:y val="8.1680430140722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1" u="none" strike="noStrike" kern="120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2B1-4412-8A2B-EDD741F796AA}"/>
                </c:ext>
              </c:extLst>
            </c:dLbl>
            <c:dLbl>
              <c:idx val="1"/>
              <c:layout>
                <c:manualLayout>
                  <c:x val="3.1018964433093505E-2"/>
                  <c:y val="-5.445362009381458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1" u="none" strike="noStrike" kern="120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2B1-4412-8A2B-EDD741F796AA}"/>
                </c:ext>
              </c:extLst>
            </c:dLbl>
            <c:dLbl>
              <c:idx val="2"/>
              <c:layout>
                <c:manualLayout>
                  <c:x val="6.2092803649649413E-2"/>
                  <c:y val="2.77398166839292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1" i="1" u="none" strike="noStrike" kern="1200" baseline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i="1" dirty="0"/>
                      <a:t>0,0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1" i="1" u="none" strike="noStrike" kern="120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452649832169442E-2"/>
                      <c:h val="0.178855075542855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A-22B1-4412-8A2B-EDD741F796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Лист1!$D$2:$D$4</c:f>
              <c:numCache>
                <c:formatCode>#\ 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2B1-4412-8A2B-EDD741F796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1882672"/>
        <c:axId val="551883000"/>
        <c:axId val="0"/>
      </c:bar3DChart>
      <c:catAx>
        <c:axId val="55188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1883000"/>
        <c:crosses val="autoZero"/>
        <c:auto val="0"/>
        <c:lblAlgn val="ctr"/>
        <c:lblOffset val="100"/>
        <c:noMultiLvlLbl val="0"/>
      </c:catAx>
      <c:valAx>
        <c:axId val="55188300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5518826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599286417322837E-2"/>
          <c:y val="6.1019619769954493E-2"/>
          <c:w val="0.91740071358267716"/>
          <c:h val="0.7674865423544203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D1784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B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652</c:v>
                </c:pt>
                <c:pt idx="1">
                  <c:v>627</c:v>
                </c:pt>
                <c:pt idx="2">
                  <c:v>684</c:v>
                </c:pt>
                <c:pt idx="3">
                  <c:v>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DB-4E32-815A-084349A433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  <a:bevelB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Лист1!$C$2:$C$5</c:f>
              <c:numCache>
                <c:formatCode>#,##0</c:formatCode>
                <c:ptCount val="4"/>
                <c:pt idx="0">
                  <c:v>4333</c:v>
                </c:pt>
                <c:pt idx="1">
                  <c:v>4770</c:v>
                </c:pt>
                <c:pt idx="2">
                  <c:v>5055</c:v>
                </c:pt>
                <c:pt idx="3">
                  <c:v>5303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DB-4E32-815A-084349A43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2188080"/>
        <c:axId val="182187248"/>
        <c:axId val="0"/>
      </c:bar3DChart>
      <c:catAx>
        <c:axId val="18218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187248"/>
        <c:crosses val="autoZero"/>
        <c:auto val="1"/>
        <c:lblAlgn val="ctr"/>
        <c:lblOffset val="100"/>
        <c:noMultiLvlLbl val="0"/>
      </c:catAx>
      <c:valAx>
        <c:axId val="182187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188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6250000000000001E-2"/>
                  <c:y val="-0.121874992502768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8B-4571-BA69-E846C8164752}"/>
                </c:ext>
              </c:extLst>
            </c:dLbl>
            <c:dLbl>
              <c:idx val="1"/>
              <c:layout>
                <c:manualLayout>
                  <c:x val="-4.5312499999999999E-2"/>
                  <c:y val="-0.11015624322365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8B-4571-BA69-E846C8164752}"/>
                </c:ext>
              </c:extLst>
            </c:dLbl>
            <c:dLbl>
              <c:idx val="2"/>
              <c:layout>
                <c:manualLayout>
                  <c:x val="-4.8437500000000008E-2"/>
                  <c:y val="-9.6093744088721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8B-4571-BA69-E846C8164752}"/>
                </c:ext>
              </c:extLst>
            </c:dLbl>
            <c:spPr>
              <a:solidFill>
                <a:schemeClr val="accent3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131</c:v>
                </c:pt>
                <c:pt idx="1">
                  <c:v>131</c:v>
                </c:pt>
                <c:pt idx="2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76-4843-921D-1F7540113BA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6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1333</c:v>
                </c:pt>
                <c:pt idx="1">
                  <c:v>920</c:v>
                </c:pt>
                <c:pt idx="2">
                  <c:v>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76-4843-921D-1F7540113BA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accent6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3318</c:v>
                </c:pt>
                <c:pt idx="1">
                  <c:v>3513</c:v>
                </c:pt>
                <c:pt idx="2">
                  <c:v>3513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76-4843-921D-1F7540113BA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МБТ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6250000000000001E-2"/>
                  <c:y val="-0.14531249106099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25-4A3C-9382-3CCA5271E5E9}"/>
                </c:ext>
              </c:extLst>
            </c:dLbl>
            <c:dLbl>
              <c:idx val="1"/>
              <c:layout>
                <c:manualLayout>
                  <c:x val="-2.34375E-2"/>
                  <c:y val="-0.180468738898330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25-4A3C-9382-3CCA5271E5E9}"/>
                </c:ext>
              </c:extLst>
            </c:dLbl>
            <c:dLbl>
              <c:idx val="2"/>
              <c:layout>
                <c:manualLayout>
                  <c:x val="-4.8437500000000001E-2"/>
                  <c:y val="-0.12421874235859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25-4A3C-9382-3CCA5271E5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262</c:v>
                </c:pt>
                <c:pt idx="1">
                  <c:v>264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76-4843-921D-1F7540113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4983631"/>
        <c:axId val="624983215"/>
      </c:barChart>
      <c:catAx>
        <c:axId val="624983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4983215"/>
        <c:crossesAt val="0"/>
        <c:auto val="1"/>
        <c:lblAlgn val="ctr"/>
        <c:lblOffset val="100"/>
        <c:noMultiLvlLbl val="0"/>
      </c:catAx>
      <c:valAx>
        <c:axId val="624983215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@" sourceLinked="0"/>
        <c:majorTickMark val="none"/>
        <c:minorTickMark val="none"/>
        <c:tickLblPos val="nextTo"/>
        <c:crossAx val="624983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depthPercent val="100"/>
      <c:rAngAx val="0"/>
    </c:view3D>
    <c:floor>
      <c:thickness val="0"/>
      <c:spPr>
        <a:gradFill>
          <a:gsLst>
            <a:gs pos="28400">
              <a:schemeClr val="accent3">
                <a:lumMod val="90000"/>
              </a:schemeClr>
            </a:gs>
            <a:gs pos="0">
              <a:schemeClr val="accent4">
                <a:lumMod val="20000"/>
                <a:lumOff val="80000"/>
              </a:schemeClr>
            </a:gs>
            <a:gs pos="75400">
              <a:schemeClr val="accent5">
                <a:lumMod val="60000"/>
                <a:lumOff val="4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5">
                <a:lumMod val="75000"/>
              </a:schemeClr>
            </a:gs>
          </a:gsLst>
          <a:lin ang="5400000" scaled="0"/>
        </a:grad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3.5569291588195127E-2"/>
          <c:w val="0.99180841728334879"/>
          <c:h val="0.8868415151748015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rgbClr val="3DE0BC"/>
            </a:solidFill>
          </c:spPr>
          <c:invertIfNegative val="0"/>
          <c:dLbls>
            <c:dLbl>
              <c:idx val="0"/>
              <c:layout>
                <c:manualLayout>
                  <c:x val="1.9332446802805815E-2"/>
                  <c:y val="3.4070199987991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B1-4EF6-9B4B-5685C7C2346D}"/>
                </c:ext>
              </c:extLst>
            </c:dLbl>
            <c:dLbl>
              <c:idx val="1"/>
              <c:layout>
                <c:manualLayout>
                  <c:x val="1.3830598760339903E-2"/>
                  <c:y val="3.2653029787706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B1-4EF6-9B4B-5685C7C2346D}"/>
                </c:ext>
              </c:extLst>
            </c:dLbl>
            <c:dLbl>
              <c:idx val="2"/>
              <c:layout>
                <c:manualLayout>
                  <c:x val="1.3305409014093984E-2"/>
                  <c:y val="3.5379366975138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B1-4EF6-9B4B-5685C7C2346D}"/>
                </c:ext>
              </c:extLst>
            </c:dLbl>
            <c:dLbl>
              <c:idx val="3"/>
              <c:layout>
                <c:manualLayout>
                  <c:x val="1.1394766007759757E-2"/>
                  <c:y val="2.0731715642418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B1-4EF6-9B4B-5685C7C2346D}"/>
                </c:ext>
              </c:extLst>
            </c:dLbl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9B460C"/>
                    </a:solidFill>
                    <a:effectLst>
                      <a:glow rad="165100">
                        <a:schemeClr val="accent5">
                          <a:lumMod val="60000"/>
                          <a:lumOff val="40000"/>
                          <a:alpha val="4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259</c:v>
                </c:pt>
                <c:pt idx="1">
                  <c:v>353</c:v>
                </c:pt>
                <c:pt idx="2">
                  <c:v>395</c:v>
                </c:pt>
                <c:pt idx="3">
                  <c:v>453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27B1-4EF6-9B4B-5685C7C234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Общегосударственные расходы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3.9413729286361741E-2"/>
                  <c:y val="5.8544743350581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B1-4EF6-9B4B-5685C7C2346D}"/>
                </c:ext>
              </c:extLst>
            </c:dLbl>
            <c:dLbl>
              <c:idx val="1"/>
              <c:layout>
                <c:manualLayout>
                  <c:x val="-3.017087457557565E-2"/>
                  <c:y val="5.6419745218643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B1-4EF6-9B4B-5685C7C2346D}"/>
                </c:ext>
              </c:extLst>
            </c:dLbl>
            <c:dLbl>
              <c:idx val="2"/>
              <c:layout>
                <c:manualLayout>
                  <c:x val="-3.3626479229016293E-2"/>
                  <c:y val="5.5159046402926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B1-4EF6-9B4B-5685C7C2346D}"/>
                </c:ext>
              </c:extLst>
            </c:dLbl>
            <c:dLbl>
              <c:idx val="3"/>
              <c:layout>
                <c:manualLayout>
                  <c:x val="-4.699330563706295E-2"/>
                  <c:y val="5.2429870993050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7B1-4EF6-9B4B-5685C7C2346D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  <a:effectLst>
                      <a:glow rad="127000">
                        <a:schemeClr val="accent5">
                          <a:lumMod val="20000"/>
                          <a:lumOff val="8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1195</c:v>
                </c:pt>
                <c:pt idx="1">
                  <c:v>1056</c:v>
                </c:pt>
                <c:pt idx="2">
                  <c:v>974</c:v>
                </c:pt>
                <c:pt idx="3">
                  <c:v>984</c:v>
                </c:pt>
              </c:numCache>
            </c:numRef>
          </c:val>
          <c:shape val="box"/>
          <c:extLst>
            <c:ext xmlns:c16="http://schemas.microsoft.com/office/drawing/2014/chart" uri="{C3380CC4-5D6E-409C-BE32-E72D297353CC}">
              <c16:uniqueId val="{00000009-27B1-4EF6-9B4B-5685C7C2346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Производственная сфера</c:v>
                </c:pt>
              </c:strCache>
            </c:strRef>
          </c:tx>
          <c:spPr>
            <a:solidFill>
              <a:srgbClr val="ED7D31"/>
            </a:solidFill>
          </c:spPr>
          <c:invertIfNegative val="0"/>
          <c:dLbls>
            <c:dLbl>
              <c:idx val="0"/>
              <c:layout>
                <c:manualLayout>
                  <c:x val="-6.3013173434204692E-2"/>
                  <c:y val="0.285415557679054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7B1-4EF6-9B4B-5685C7C2346D}"/>
                </c:ext>
              </c:extLst>
            </c:dLbl>
            <c:dLbl>
              <c:idx val="1"/>
              <c:layout>
                <c:manualLayout>
                  <c:x val="-1.8705651129728128E-2"/>
                  <c:y val="-8.0027405158912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7B1-4EF6-9B4B-5685C7C2346D}"/>
                </c:ext>
              </c:extLst>
            </c:dLbl>
            <c:dLbl>
              <c:idx val="2"/>
              <c:layout>
                <c:manualLayout>
                  <c:x val="-1.7718154416397573E-2"/>
                  <c:y val="-5.9674663513976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7B1-4EF6-9B4B-5685C7C2346D}"/>
                </c:ext>
              </c:extLst>
            </c:dLbl>
            <c:dLbl>
              <c:idx val="3"/>
              <c:layout>
                <c:manualLayout>
                  <c:x val="-6.5410395934588916E-2"/>
                  <c:y val="-6.8678140447238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7B1-4EF6-9B4B-5685C7C2346D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glow rad="101600">
                  <a:srgbClr val="4472C4">
                    <a:satMod val="175000"/>
                    <a:alpha val="40000"/>
                  </a:srgbClr>
                </a:glow>
              </a:effectLst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2">
                        <a:lumMod val="50000"/>
                      </a:schemeClr>
                    </a:solidFill>
                    <a:effectLst>
                      <a:glow rad="63500">
                        <a:schemeClr val="accent3">
                          <a:lumMod val="20000"/>
                          <a:lumOff val="8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Лист1!$D$2:$D$5</c:f>
              <c:numCache>
                <c:formatCode>#,##0</c:formatCode>
                <c:ptCount val="4"/>
                <c:pt idx="0">
                  <c:v>8342</c:v>
                </c:pt>
                <c:pt idx="1">
                  <c:v>2363</c:v>
                </c:pt>
                <c:pt idx="2">
                  <c:v>1906</c:v>
                </c:pt>
                <c:pt idx="3">
                  <c:v>1551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7B1-4EF6-9B4B-5685C7C2346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Социальная сфера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9.1582163463389293E-2"/>
                  <c:y val="-2.6627430750597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7B1-4EF6-9B4B-5685C7C2346D}"/>
                </c:ext>
              </c:extLst>
            </c:dLbl>
            <c:dLbl>
              <c:idx val="1"/>
              <c:layout>
                <c:manualLayout>
                  <c:x val="8.2881647948785192E-2"/>
                  <c:y val="-5.01943620222192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7B1-4EF6-9B4B-5685C7C2346D}"/>
                </c:ext>
              </c:extLst>
            </c:dLbl>
            <c:dLbl>
              <c:idx val="2"/>
              <c:layout>
                <c:manualLayout>
                  <c:x val="7.942964303241308E-2"/>
                  <c:y val="-3.53137248277681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7B1-4EF6-9B4B-5685C7C2346D}"/>
                </c:ext>
              </c:extLst>
            </c:dLbl>
            <c:dLbl>
              <c:idx val="3"/>
              <c:layout>
                <c:manualLayout>
                  <c:x val="4.7099991860236098E-2"/>
                  <c:y val="-3.0490689930477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7B1-4EF6-9B4B-5685C7C2346D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  <a:effectLst>
                      <a:glow rad="139700">
                        <a:schemeClr val="accent3">
                          <a:lumMod val="20000"/>
                          <a:lumOff val="8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Лист1!$E$2:$E$5</c:f>
              <c:numCache>
                <c:formatCode>#,##0</c:formatCode>
                <c:ptCount val="4"/>
                <c:pt idx="0">
                  <c:v>6567</c:v>
                </c:pt>
                <c:pt idx="1">
                  <c:v>6670</c:v>
                </c:pt>
                <c:pt idx="2">
                  <c:v>6883</c:v>
                </c:pt>
                <c:pt idx="3">
                  <c:v>6951</c:v>
                </c:pt>
              </c:numCache>
            </c:numRef>
          </c:val>
          <c:shape val="pyramid"/>
          <c:extLst>
            <c:ext xmlns:c16="http://schemas.microsoft.com/office/drawing/2014/chart" uri="{C3380CC4-5D6E-409C-BE32-E72D297353CC}">
              <c16:uniqueId val="{00000013-27B1-4EF6-9B4B-5685C7C234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98300288"/>
        <c:axId val="98301824"/>
        <c:axId val="99360768"/>
      </c:bar3DChart>
      <c:catAx>
        <c:axId val="98300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</a:defRPr>
            </a:pPr>
            <a:endParaRPr lang="ru-RU"/>
          </a:p>
        </c:txPr>
        <c:crossAx val="98301824"/>
        <c:crosses val="autoZero"/>
        <c:auto val="1"/>
        <c:lblAlgn val="ctr"/>
        <c:lblOffset val="100"/>
        <c:noMultiLvlLbl val="0"/>
      </c:catAx>
      <c:valAx>
        <c:axId val="9830182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98300288"/>
        <c:crosses val="autoZero"/>
        <c:crossBetween val="between"/>
      </c:valAx>
      <c:serAx>
        <c:axId val="99360768"/>
        <c:scaling>
          <c:orientation val="minMax"/>
        </c:scaling>
        <c:delete val="1"/>
        <c:axPos val="b"/>
        <c:majorTickMark val="out"/>
        <c:minorTickMark val="none"/>
        <c:tickLblPos val="none"/>
        <c:crossAx val="9830182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83601460510855108"/>
          <c:y val="3.19645634957782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259075610893551E-2"/>
          <c:y val="0.19365569035536032"/>
          <c:w val="0.82594169471336187"/>
          <c:h val="0.73594261135515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FDD-4D7A-B7CC-5D8AEDF16D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FDD-4D7A-B7CC-5D8AEDF16DEC}"/>
              </c:ext>
            </c:extLst>
          </c:dPt>
          <c:dPt>
            <c:idx val="2"/>
            <c:bubble3D val="0"/>
            <c:spPr>
              <a:solidFill>
                <a:srgbClr val="F0655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FDD-4D7A-B7CC-5D8AEDF16D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FDD-4D7A-B7CC-5D8AEDF16DE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FDD-4D7A-B7CC-5D8AEDF16DEC}"/>
              </c:ext>
            </c:extLst>
          </c:dPt>
          <c:dPt>
            <c:idx val="5"/>
            <c:bubble3D val="0"/>
            <c:spPr>
              <a:solidFill>
                <a:schemeClr val="bg2">
                  <a:lumMod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FDD-4D7A-B7CC-5D8AEDF16DE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FDD-4D7A-B7CC-5D8AEDF16DE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FFDD-4D7A-B7CC-5D8AEDF16DE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FFDD-4D7A-B7CC-5D8AEDF16DE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FFDD-4D7A-B7CC-5D8AEDF16DE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FFDD-4D7A-B7CC-5D8AEDF16DEC}"/>
              </c:ext>
            </c:extLst>
          </c:dPt>
          <c:dLbls>
            <c:dLbl>
              <c:idx val="0"/>
              <c:layout>
                <c:manualLayout>
                  <c:x val="-0.23268174614825782"/>
                  <c:y val="-0.130697026435641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НДФЛ 56,7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FDD-4D7A-B7CC-5D8AEDF16DEC}"/>
                </c:ext>
              </c:extLst>
            </c:dLbl>
            <c:dLbl>
              <c:idx val="1"/>
              <c:layout>
                <c:manualLayout>
                  <c:x val="-2.6758976717116904E-2"/>
                  <c:y val="2.58991582072099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E97C3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E97C30"/>
                        </a:solidFill>
                      </a:rPr>
                      <a:t>Прочие неналоговые 0,1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E97C3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383573439264624"/>
                      <c:h val="9.117172401000782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FFDD-4D7A-B7CC-5D8AEDF16DEC}"/>
                </c:ext>
              </c:extLst>
            </c:dLbl>
            <c:dLbl>
              <c:idx val="2"/>
              <c:layout>
                <c:manualLayout>
                  <c:x val="4.2636653893480619E-2"/>
                  <c:y val="-7.57244527871591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</a:rPr>
                      <a:t>Налоги на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совокуп.доход</a:t>
                    </a:r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fld id="{31374E09-B51E-4118-BF27-CDEE4E0575DC}" type="VALU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FDD-4D7A-B7CC-5D8AEDF16DEC}"/>
                </c:ext>
              </c:extLst>
            </c:dLbl>
            <c:dLbl>
              <c:idx val="3"/>
              <c:layout>
                <c:manualLayout>
                  <c:x val="9.0004607336903063E-4"/>
                  <c:y val="2.0803362387515829E-4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Налоги на им-во </a:t>
                    </a:r>
                    <a:fld id="{E312DFB1-AC59-4088-A439-CC71AE1633A5}" type="VALUE">
                      <a:rPr lang="en-US" smtClean="0"/>
                      <a:pPr/>
                      <a:t>[ЗНАЧЕНИЕ]</a:t>
                    </a:fld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76882394347638"/>
                      <c:h val="9.528231525449855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FDD-4D7A-B7CC-5D8AEDF16DEC}"/>
                </c:ext>
              </c:extLst>
            </c:dLbl>
            <c:dLbl>
              <c:idx val="4"/>
              <c:layout>
                <c:manualLayout>
                  <c:x val="-4.013861341634032E-2"/>
                  <c:y val="2.370536198919037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5A99D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5A99D3"/>
                        </a:solidFill>
                      </a:rPr>
                      <a:t>Госпошлина </a:t>
                    </a:r>
                    <a:fld id="{6F05E396-ADFD-4A06-B3D8-2FF4745CC145}" type="VALUE">
                      <a:rPr lang="en-US" smtClean="0">
                        <a:solidFill>
                          <a:srgbClr val="5A99D3"/>
                        </a:solidFill>
                      </a:rPr>
                      <a:pPr>
                        <a:defRPr b="1">
                          <a:solidFill>
                            <a:srgbClr val="5A99D3"/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rgbClr val="5A99D3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5A99D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FDD-4D7A-B7CC-5D8AEDF16DEC}"/>
                </c:ext>
              </c:extLst>
            </c:dLbl>
            <c:dLbl>
              <c:idx val="5"/>
              <c:layout>
                <c:manualLayout>
                  <c:x val="-0.11747339543873647"/>
                  <c:y val="-1.68110828176835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>
                        <a:solidFill>
                          <a:schemeClr val="tx1"/>
                        </a:solidFill>
                      </a:rPr>
                      <a:t>Доходы от исп. имущ-ва </a:t>
                    </a:r>
                    <a:fld id="{B77D23A2-B583-43F0-B9B7-A065A0E41A2E}" type="VALU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FDD-4D7A-B7CC-5D8AEDF16DEC}"/>
                </c:ext>
              </c:extLst>
            </c:dLbl>
            <c:dLbl>
              <c:idx val="6"/>
              <c:layout>
                <c:manualLayout>
                  <c:x val="-0.14860522707990359"/>
                  <c:y val="-8.67246981108367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24427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244276"/>
                        </a:solidFill>
                      </a:rPr>
                      <a:t>Платежи за негативное воздействие </a:t>
                    </a:r>
                    <a:fld id="{DC50E981-E69C-45F9-BA6C-D2BA1650978A}" type="VALUE">
                      <a:rPr lang="ru-RU" smtClean="0">
                        <a:solidFill>
                          <a:srgbClr val="244276"/>
                        </a:solidFill>
                      </a:rPr>
                      <a:pPr>
                        <a:defRPr b="1">
                          <a:solidFill>
                            <a:srgbClr val="244276"/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rgbClr val="244276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24427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FFDD-4D7A-B7CC-5D8AEDF16DEC}"/>
                </c:ext>
              </c:extLst>
            </c:dLbl>
            <c:dLbl>
              <c:idx val="7"/>
              <c:layout>
                <c:manualLayout>
                  <c:x val="2.68849696870944E-2"/>
                  <c:y val="-0.13346676547996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9B460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9B460C"/>
                        </a:solidFill>
                      </a:rPr>
                      <a:t>Доходы от платных услуг</a:t>
                    </a:r>
                    <a:r>
                      <a:rPr lang="ru-RU" baseline="0" dirty="0">
                        <a:solidFill>
                          <a:srgbClr val="9B460C"/>
                        </a:solidFill>
                      </a:rPr>
                      <a:t> </a:t>
                    </a:r>
                    <a:fld id="{6AE07FBC-6ABD-4877-A970-825C7A5BBC96}" type="VALUE">
                      <a:rPr lang="ru-RU" smtClean="0">
                        <a:solidFill>
                          <a:srgbClr val="9B460C"/>
                        </a:solidFill>
                      </a:rPr>
                      <a:pPr>
                        <a:defRPr b="1">
                          <a:solidFill>
                            <a:srgbClr val="9B460C"/>
                          </a:solidFill>
                        </a:defRPr>
                      </a:pPr>
                      <a:t>[ЗНАЧЕНИЕ]</a:t>
                    </a:fld>
                    <a:endParaRPr lang="ru-RU" baseline="0" dirty="0">
                      <a:solidFill>
                        <a:srgbClr val="9B460C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9B460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FFDD-4D7A-B7CC-5D8AEDF16DEC}"/>
                </c:ext>
              </c:extLst>
            </c:dLbl>
            <c:dLbl>
              <c:idx val="8"/>
              <c:layout>
                <c:manualLayout>
                  <c:x val="0.18431085898739724"/>
                  <c:y val="-0.128428868527878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62626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626262"/>
                        </a:solidFill>
                      </a:rPr>
                      <a:t>Доходы</a:t>
                    </a:r>
                    <a:r>
                      <a:rPr lang="ru-RU" baseline="0" dirty="0">
                        <a:solidFill>
                          <a:srgbClr val="626262"/>
                        </a:solidFill>
                      </a:rPr>
                      <a:t> от продажи имущества </a:t>
                    </a:r>
                    <a:fld id="{5A2683E4-9048-4287-9F65-89BC32D9DD2B}" type="VALUE">
                      <a:rPr lang="ru-RU" smtClean="0">
                        <a:solidFill>
                          <a:srgbClr val="626262"/>
                        </a:solidFill>
                      </a:rPr>
                      <a:pPr>
                        <a:defRPr b="1">
                          <a:solidFill>
                            <a:srgbClr val="626262"/>
                          </a:solidFill>
                        </a:defRPr>
                      </a:pPr>
                      <a:t>[ЗНАЧЕНИЕ]</a:t>
                    </a:fld>
                    <a:endParaRPr lang="ru-RU" baseline="0" dirty="0">
                      <a:solidFill>
                        <a:srgbClr val="62626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62626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FFDD-4D7A-B7CC-5D8AEDF16DEC}"/>
                </c:ext>
              </c:extLst>
            </c:dLbl>
            <c:dLbl>
              <c:idx val="9"/>
              <c:layout>
                <c:manualLayout>
                  <c:x val="0.28123612882563476"/>
                  <c:y val="-0.1103274857400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9772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977200"/>
                        </a:solidFill>
                      </a:rPr>
                      <a:t>Штрафы, санкции </a:t>
                    </a:r>
                    <a:fld id="{E38DE0AE-A000-45E0-930B-FACDCEE9249F}" type="VALUE">
                      <a:rPr lang="en-US" smtClean="0">
                        <a:solidFill>
                          <a:srgbClr val="977200"/>
                        </a:solidFill>
                      </a:rPr>
                      <a:pPr>
                        <a:defRPr b="1">
                          <a:solidFill>
                            <a:srgbClr val="977200"/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rgbClr val="9772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9772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FFDD-4D7A-B7CC-5D8AEDF16DEC}"/>
                </c:ext>
              </c:extLst>
            </c:dLbl>
            <c:dLbl>
              <c:idx val="10"/>
              <c:layout>
                <c:manualLayout>
                  <c:x val="0.28657986706147415"/>
                  <c:y val="-1.51904079296818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245C8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>
                        <a:solidFill>
                          <a:srgbClr val="245C8F"/>
                        </a:solidFill>
                      </a:rPr>
                      <a:t>Акцизы 0,4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245C8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FFDD-4D7A-B7CC-5D8AEDF16D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Госпошлина</c:v>
                </c:pt>
                <c:pt idx="5">
                  <c:v>Доходы от исп. им-ва</c:v>
                </c:pt>
                <c:pt idx="6">
                  <c:v>Платежи при польз.природ.ресурсами</c:v>
                </c:pt>
                <c:pt idx="7">
                  <c:v>Доходы от оказания плат.услуг</c:v>
                </c:pt>
                <c:pt idx="8">
                  <c:v>Доходы от продажи мат. и немат активов</c:v>
                </c:pt>
                <c:pt idx="9">
                  <c:v>Штрафы, санкции</c:v>
                </c:pt>
                <c:pt idx="10">
                  <c:v>Прочие неналоговые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56.7</c:v>
                </c:pt>
                <c:pt idx="1">
                  <c:v>0.4</c:v>
                </c:pt>
                <c:pt idx="2">
                  <c:v>13.9</c:v>
                </c:pt>
                <c:pt idx="3">
                  <c:v>14.9</c:v>
                </c:pt>
                <c:pt idx="4">
                  <c:v>1</c:v>
                </c:pt>
                <c:pt idx="5">
                  <c:v>9.1999999999999993</c:v>
                </c:pt>
                <c:pt idx="6">
                  <c:v>0.4</c:v>
                </c:pt>
                <c:pt idx="7">
                  <c:v>0.3</c:v>
                </c:pt>
                <c:pt idx="8">
                  <c:v>2.2000000000000002</c:v>
                </c:pt>
                <c:pt idx="9">
                  <c:v>0.9</c:v>
                </c:pt>
                <c:pt idx="1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FDD-4D7A-B7CC-5D8AEDF16D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87514179375350765"/>
          <c:y val="6.7835312255191461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99484524705011"/>
          <c:y val="0.26101187415577787"/>
          <c:w val="0.82605572935041982"/>
          <c:h val="0.738153025467091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460-4161-BC89-01C8CE65F1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460-4161-BC89-01C8CE65F109}"/>
              </c:ext>
            </c:extLst>
          </c:dPt>
          <c:dPt>
            <c:idx val="2"/>
            <c:bubble3D val="0"/>
            <c:spPr>
              <a:solidFill>
                <a:srgbClr val="F0655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460-4161-BC89-01C8CE65F1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460-4161-BC89-01C8CE65F10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460-4161-BC89-01C8CE65F109}"/>
              </c:ext>
            </c:extLst>
          </c:dPt>
          <c:dPt>
            <c:idx val="5"/>
            <c:bubble3D val="0"/>
            <c:spPr>
              <a:solidFill>
                <a:schemeClr val="bg2">
                  <a:lumMod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460-4161-BC89-01C8CE65F10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460-4161-BC89-01C8CE65F10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460-4161-BC89-01C8CE65F10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4460-4161-BC89-01C8CE65F10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4460-4161-BC89-01C8CE65F109}"/>
              </c:ext>
            </c:extLst>
          </c:dPt>
          <c:dLbls>
            <c:dLbl>
              <c:idx val="0"/>
              <c:layout>
                <c:manualLayout>
                  <c:x val="-0.23268174614825782"/>
                  <c:y val="-0.130697026435641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НДФЛ 55,7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460-4161-BC89-01C8CE65F109}"/>
                </c:ext>
              </c:extLst>
            </c:dLbl>
            <c:dLbl>
              <c:idx val="1"/>
              <c:layout>
                <c:manualLayout>
                  <c:x val="2.0758452544075386E-3"/>
                  <c:y val="1.484085459937138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E97C3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>
                        <a:solidFill>
                          <a:srgbClr val="E97C30"/>
                        </a:solidFill>
                      </a:rPr>
                      <a:t>Прочие неналоговые </a:t>
                    </a:r>
                    <a:fld id="{18AC11D7-EC4F-4805-BEC9-08E2E85A7DFB}" type="VALUE">
                      <a:rPr lang="en-US" smtClean="0">
                        <a:solidFill>
                          <a:srgbClr val="E97C30"/>
                        </a:solidFill>
                      </a:rPr>
                      <a:pPr>
                        <a:defRPr b="1">
                          <a:solidFill>
                            <a:srgbClr val="E97C30"/>
                          </a:solidFill>
                        </a:defRPr>
                      </a:pPr>
                      <a:t>[ЗНАЧЕНИЕ]</a:t>
                    </a:fld>
                    <a:endParaRPr lang="ru-RU">
                      <a:solidFill>
                        <a:srgbClr val="E97C3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E97C3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735386341136568"/>
                      <c:h val="9.11717498229730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460-4161-BC89-01C8CE65F109}"/>
                </c:ext>
              </c:extLst>
            </c:dLbl>
            <c:dLbl>
              <c:idx val="2"/>
              <c:layout>
                <c:manualLayout>
                  <c:x val="2.7358589392203016E-2"/>
                  <c:y val="-1.37388838171593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</a:rPr>
                      <a:t>Налоги на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совокуп.доход</a:t>
                    </a:r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fld id="{31374E09-B51E-4118-BF27-CDEE4E0575DC}" type="VALU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460-4161-BC89-01C8CE65F109}"/>
                </c:ext>
              </c:extLst>
            </c:dLbl>
            <c:dLbl>
              <c:idx val="3"/>
              <c:layout>
                <c:manualLayout>
                  <c:x val="5.0196916257423771E-4"/>
                  <c:y val="3.9225848701514597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Налоги на им-во </a:t>
                    </a:r>
                    <a:fld id="{E312DFB1-AC59-4088-A439-CC71AE1633A5}" type="VALUE">
                      <a:rPr lang="en-US" smtClean="0"/>
                      <a:pPr/>
                      <a:t>[ЗНАЧЕНИЕ]</a:t>
                    </a:fld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76882394347638"/>
                      <c:h val="9.528231525449855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460-4161-BC89-01C8CE65F109}"/>
                </c:ext>
              </c:extLst>
            </c:dLbl>
            <c:dLbl>
              <c:idx val="4"/>
              <c:layout>
                <c:manualLayout>
                  <c:x val="-3.2654710031570368E-2"/>
                  <c:y val="-2.7270306913583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5A99D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5A99D3"/>
                        </a:solidFill>
                      </a:rPr>
                      <a:t>Госпошлина </a:t>
                    </a:r>
                    <a:fld id="{6F05E396-ADFD-4A06-B3D8-2FF4745CC145}" type="VALUE">
                      <a:rPr lang="en-US" smtClean="0">
                        <a:solidFill>
                          <a:srgbClr val="5A99D3"/>
                        </a:solidFill>
                      </a:rPr>
                      <a:pPr>
                        <a:defRPr b="1">
                          <a:solidFill>
                            <a:srgbClr val="5A99D3"/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rgbClr val="5A99D3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5A99D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87020955435352"/>
                      <c:h val="9.528231525449855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460-4161-BC89-01C8CE65F109}"/>
                </c:ext>
              </c:extLst>
            </c:dLbl>
            <c:dLbl>
              <c:idx val="5"/>
              <c:layout>
                <c:manualLayout>
                  <c:x val="-0.13090937087349117"/>
                  <c:y val="-4.25503725775832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>
                        <a:solidFill>
                          <a:schemeClr val="tx1"/>
                        </a:solidFill>
                      </a:rPr>
                      <a:t>Доходы от исп. имущ-ва </a:t>
                    </a:r>
                    <a:fld id="{B77D23A2-B583-43F0-B9B7-A065A0E41A2E}" type="VALU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56300637047999"/>
                      <c:h val="0.128183807044074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460-4161-BC89-01C8CE65F109}"/>
                </c:ext>
              </c:extLst>
            </c:dLbl>
            <c:dLbl>
              <c:idx val="6"/>
              <c:layout>
                <c:manualLayout>
                  <c:x val="-0.17172110169399482"/>
                  <c:y val="-0.141771485328331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24427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244276"/>
                        </a:solidFill>
                      </a:rPr>
                      <a:t>Платежи за негативное</a:t>
                    </a:r>
                    <a:r>
                      <a:rPr lang="ru-RU" baseline="0" dirty="0">
                        <a:solidFill>
                          <a:srgbClr val="244276"/>
                        </a:solidFill>
                      </a:rPr>
                      <a:t> воздействие</a:t>
                    </a:r>
                    <a:r>
                      <a:rPr lang="ru-RU" dirty="0">
                        <a:solidFill>
                          <a:srgbClr val="244276"/>
                        </a:solidFill>
                      </a:rPr>
                      <a:t> </a:t>
                    </a:r>
                    <a:fld id="{DC50E981-E69C-45F9-BA6C-D2BA1650978A}" type="VALUE">
                      <a:rPr lang="ru-RU" smtClean="0">
                        <a:solidFill>
                          <a:srgbClr val="244276"/>
                        </a:solidFill>
                      </a:rPr>
                      <a:pPr>
                        <a:defRPr b="1">
                          <a:solidFill>
                            <a:srgbClr val="244276"/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rgbClr val="244276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24427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4460-4161-BC89-01C8CE65F109}"/>
                </c:ext>
              </c:extLst>
            </c:dLbl>
            <c:dLbl>
              <c:idx val="7"/>
              <c:layout>
                <c:manualLayout>
                  <c:x val="9.0398243467043459E-3"/>
                  <c:y val="-0.140571725154186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9B460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9B460C"/>
                        </a:solidFill>
                      </a:rPr>
                      <a:t>Доходы от платных услуг</a:t>
                    </a:r>
                    <a:r>
                      <a:rPr lang="ru-RU" baseline="0" dirty="0">
                        <a:solidFill>
                          <a:srgbClr val="9B460C"/>
                        </a:solidFill>
                      </a:rPr>
                      <a:t> </a:t>
                    </a:r>
                    <a:fld id="{6AE07FBC-6ABD-4877-A970-825C7A5BBC96}" type="VALUE">
                      <a:rPr lang="ru-RU" smtClean="0">
                        <a:solidFill>
                          <a:srgbClr val="9B460C"/>
                        </a:solidFill>
                      </a:rPr>
                      <a:pPr>
                        <a:defRPr b="1">
                          <a:solidFill>
                            <a:srgbClr val="9B460C"/>
                          </a:solidFill>
                        </a:defRPr>
                      </a:pPr>
                      <a:t>[ЗНАЧЕНИЕ]</a:t>
                    </a:fld>
                    <a:endParaRPr lang="ru-RU" baseline="0" dirty="0">
                      <a:solidFill>
                        <a:srgbClr val="9B460C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9B460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4460-4161-BC89-01C8CE65F109}"/>
                </c:ext>
              </c:extLst>
            </c:dLbl>
            <c:dLbl>
              <c:idx val="8"/>
              <c:layout>
                <c:manualLayout>
                  <c:x val="0.18720235269469232"/>
                  <c:y val="-0.138706786815129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62626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626262"/>
                        </a:solidFill>
                      </a:rPr>
                      <a:t>Доходы</a:t>
                    </a:r>
                    <a:r>
                      <a:rPr lang="ru-RU" baseline="0" dirty="0">
                        <a:solidFill>
                          <a:srgbClr val="626262"/>
                        </a:solidFill>
                      </a:rPr>
                      <a:t> от продажи имущества </a:t>
                    </a:r>
                    <a:fld id="{5A2683E4-9048-4287-9F65-89BC32D9DD2B}" type="VALUE">
                      <a:rPr lang="ru-RU" smtClean="0">
                        <a:solidFill>
                          <a:srgbClr val="626262"/>
                        </a:solidFill>
                      </a:rPr>
                      <a:pPr>
                        <a:defRPr b="1">
                          <a:solidFill>
                            <a:srgbClr val="626262"/>
                          </a:solidFill>
                        </a:defRPr>
                      </a:pPr>
                      <a:t>[ЗНАЧЕНИЕ]</a:t>
                    </a:fld>
                    <a:endParaRPr lang="ru-RU" baseline="0" dirty="0">
                      <a:solidFill>
                        <a:srgbClr val="62626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62626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4460-4161-BC89-01C8CE65F109}"/>
                </c:ext>
              </c:extLst>
            </c:dLbl>
            <c:dLbl>
              <c:idx val="9"/>
              <c:layout>
                <c:manualLayout>
                  <c:x val="0.34257595403920948"/>
                  <c:y val="-0.116005347502490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9772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977200"/>
                        </a:solidFill>
                      </a:rPr>
                      <a:t>Штрафы, санкции </a:t>
                    </a:r>
                    <a:fld id="{E38DE0AE-A000-45E0-930B-FACDCEE9249F}" type="VALUE">
                      <a:rPr lang="en-US" smtClean="0">
                        <a:solidFill>
                          <a:srgbClr val="977200"/>
                        </a:solidFill>
                      </a:rPr>
                      <a:pPr>
                        <a:defRPr b="1">
                          <a:solidFill>
                            <a:srgbClr val="977200"/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rgbClr val="9772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9772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4460-4161-BC89-01C8CE65F1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Госпошлина</c:v>
                </c:pt>
                <c:pt idx="5">
                  <c:v>Доходы от исп. им-ва</c:v>
                </c:pt>
                <c:pt idx="6">
                  <c:v>Платежи за негативное возд-ие</c:v>
                </c:pt>
                <c:pt idx="7">
                  <c:v>Доходы от платных услуг</c:v>
                </c:pt>
                <c:pt idx="8">
                  <c:v>Доходы от продажи имущества</c:v>
                </c:pt>
                <c:pt idx="9">
                  <c:v>Штрафы, санкции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55.7</c:v>
                </c:pt>
                <c:pt idx="1">
                  <c:v>0.4</c:v>
                </c:pt>
                <c:pt idx="2">
                  <c:v>16.8</c:v>
                </c:pt>
                <c:pt idx="3">
                  <c:v>14.1</c:v>
                </c:pt>
                <c:pt idx="4">
                  <c:v>1.3</c:v>
                </c:pt>
                <c:pt idx="5">
                  <c:v>9.1999999999999993</c:v>
                </c:pt>
                <c:pt idx="6">
                  <c:v>0.4</c:v>
                </c:pt>
                <c:pt idx="7">
                  <c:v>0.1</c:v>
                </c:pt>
                <c:pt idx="8">
                  <c:v>0.9</c:v>
                </c:pt>
                <c:pt idx="9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460-4161-BC89-01C8CE65F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202</a:t>
            </a:r>
            <a:r>
              <a:rPr lang="en-US" dirty="0"/>
              <a:t>5</a:t>
            </a:r>
            <a:endParaRPr lang="ru-RU" dirty="0"/>
          </a:p>
        </c:rich>
      </c:tx>
      <c:layout>
        <c:manualLayout>
          <c:xMode val="edge"/>
          <c:yMode val="edge"/>
          <c:x val="0.83601460510855108"/>
          <c:y val="3.19645634957782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052720313207837"/>
          <c:y val="0.17157784926341899"/>
          <c:w val="0.82578835644088922"/>
          <c:h val="0.742956676874101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4DE-42EC-8A55-12CE5A94BC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4DE-42EC-8A55-12CE5A94BC12}"/>
              </c:ext>
            </c:extLst>
          </c:dPt>
          <c:dPt>
            <c:idx val="2"/>
            <c:bubble3D val="0"/>
            <c:spPr>
              <a:solidFill>
                <a:srgbClr val="F0655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4DE-42EC-8A55-12CE5A94BC1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4DE-42EC-8A55-12CE5A94BC1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4DE-42EC-8A55-12CE5A94BC12}"/>
              </c:ext>
            </c:extLst>
          </c:dPt>
          <c:dPt>
            <c:idx val="5"/>
            <c:bubble3D val="0"/>
            <c:spPr>
              <a:solidFill>
                <a:schemeClr val="bg2">
                  <a:lumMod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4DE-42EC-8A55-12CE5A94BC1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4DE-42EC-8A55-12CE5A94BC1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4DE-42EC-8A55-12CE5A94BC1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4DE-42EC-8A55-12CE5A94BC1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14DE-42EC-8A55-12CE5A94BC1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14DE-42EC-8A55-12CE5A94BC12}"/>
              </c:ext>
            </c:extLst>
          </c:dPt>
          <c:dLbls>
            <c:dLbl>
              <c:idx val="0"/>
              <c:layout>
                <c:manualLayout>
                  <c:x val="-0.23268174614825782"/>
                  <c:y val="-0.130697026435641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НДФЛ 55,8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4DE-42EC-8A55-12CE5A94BC12}"/>
                </c:ext>
              </c:extLst>
            </c:dLbl>
            <c:dLbl>
              <c:idx val="1"/>
              <c:layout>
                <c:manualLayout>
                  <c:x val="-4.4737812641473709E-2"/>
                  <c:y val="-7.078797041627038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E97C3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E97C30"/>
                        </a:solidFill>
                      </a:rPr>
                      <a:t>Прочие неналоговые 0,3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E97C3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8780619948047"/>
                      <c:h val="7.570939510850718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14DE-42EC-8A55-12CE5A94BC12}"/>
                </c:ext>
              </c:extLst>
            </c:dLbl>
            <c:dLbl>
              <c:idx val="2"/>
              <c:layout>
                <c:manualLayout>
                  <c:x val="0.16974222593625662"/>
                  <c:y val="-0.2087078881268623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</a:rPr>
                      <a:t>Налоги на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совокуп.доход</a:t>
                    </a:r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fld id="{31374E09-B51E-4118-BF27-CDEE4E0575DC}" type="VALU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4DE-42EC-8A55-12CE5A94BC12}"/>
                </c:ext>
              </c:extLst>
            </c:dLbl>
            <c:dLbl>
              <c:idx val="3"/>
              <c:layout>
                <c:manualLayout>
                  <c:x val="5.7530003808808607E-2"/>
                  <c:y val="2.248352043099268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Налоги на им-во </a:t>
                    </a:r>
                    <a:fld id="{E312DFB1-AC59-4088-A439-CC71AE1633A5}" type="VALUE">
                      <a:rPr lang="en-US" smtClean="0"/>
                      <a:pPr/>
                      <a:t>[ЗНАЧЕНИЕ]</a:t>
                    </a:fld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76882394347638"/>
                      <c:h val="9.528231525449855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4DE-42EC-8A55-12CE5A94BC12}"/>
                </c:ext>
              </c:extLst>
            </c:dLbl>
            <c:dLbl>
              <c:idx val="4"/>
              <c:layout>
                <c:manualLayout>
                  <c:x val="-9.1353860617746321E-2"/>
                  <c:y val="8.819038498835194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5A99D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5A99D3"/>
                        </a:solidFill>
                      </a:rPr>
                      <a:t>Госпошлина </a:t>
                    </a:r>
                    <a:fld id="{6F05E396-ADFD-4A06-B3D8-2FF4745CC145}" type="VALUE">
                      <a:rPr lang="en-US" smtClean="0">
                        <a:solidFill>
                          <a:srgbClr val="5A99D3"/>
                        </a:solidFill>
                      </a:rPr>
                      <a:pPr>
                        <a:defRPr b="1">
                          <a:solidFill>
                            <a:srgbClr val="5A99D3"/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rgbClr val="5A99D3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5A99D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4DE-42EC-8A55-12CE5A94BC12}"/>
                </c:ext>
              </c:extLst>
            </c:dLbl>
            <c:dLbl>
              <c:idx val="5"/>
              <c:layout>
                <c:manualLayout>
                  <c:x val="0.10911607227313222"/>
                  <c:y val="7.327019953749255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>
                        <a:solidFill>
                          <a:schemeClr val="tx1"/>
                        </a:solidFill>
                      </a:rPr>
                      <a:t>Доходы от исп. имущ-ва </a:t>
                    </a:r>
                    <a:fld id="{B77D23A2-B583-43F0-B9B7-A065A0E41A2E}" type="VALU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4DE-42EC-8A55-12CE5A94BC12}"/>
                </c:ext>
              </c:extLst>
            </c:dLbl>
            <c:dLbl>
              <c:idx val="6"/>
              <c:layout>
                <c:manualLayout>
                  <c:x val="-0.21576289285307099"/>
                  <c:y val="-8.302155366828023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24427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244276"/>
                        </a:solidFill>
                      </a:rPr>
                      <a:t>Платежи за</a:t>
                    </a:r>
                    <a:r>
                      <a:rPr lang="ru-RU" baseline="0" dirty="0">
                        <a:solidFill>
                          <a:srgbClr val="244276"/>
                        </a:solidFill>
                      </a:rPr>
                      <a:t> негативное воздействие</a:t>
                    </a:r>
                    <a:r>
                      <a:rPr lang="ru-RU" dirty="0">
                        <a:solidFill>
                          <a:srgbClr val="244276"/>
                        </a:solidFill>
                      </a:rPr>
                      <a:t> </a:t>
                    </a:r>
                    <a:fld id="{DC50E981-E69C-45F9-BA6C-D2BA1650978A}" type="VALUE">
                      <a:rPr lang="ru-RU" smtClean="0">
                        <a:solidFill>
                          <a:srgbClr val="244276"/>
                        </a:solidFill>
                      </a:rPr>
                      <a:pPr>
                        <a:defRPr b="1">
                          <a:solidFill>
                            <a:srgbClr val="244276"/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rgbClr val="244276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24427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84144170778491"/>
                      <c:h val="0.1747477059391842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4DE-42EC-8A55-12CE5A94BC12}"/>
                </c:ext>
              </c:extLst>
            </c:dLbl>
            <c:dLbl>
              <c:idx val="7"/>
              <c:layout>
                <c:manualLayout>
                  <c:x val="-1.7894207194152488E-2"/>
                  <c:y val="-0.107031760542467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9B460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9B460C"/>
                        </a:solidFill>
                      </a:rPr>
                      <a:t>Доходы от платных услуг</a:t>
                    </a:r>
                    <a:r>
                      <a:rPr lang="ru-RU" baseline="0" dirty="0">
                        <a:solidFill>
                          <a:srgbClr val="9B460C"/>
                        </a:solidFill>
                      </a:rPr>
                      <a:t> </a:t>
                    </a:r>
                    <a:fld id="{6AE07FBC-6ABD-4877-A970-825C7A5BBC96}" type="VALUE">
                      <a:rPr lang="ru-RU" smtClean="0">
                        <a:solidFill>
                          <a:srgbClr val="9B460C"/>
                        </a:solidFill>
                      </a:rPr>
                      <a:pPr>
                        <a:defRPr b="1">
                          <a:solidFill>
                            <a:srgbClr val="9B460C"/>
                          </a:solidFill>
                        </a:defRPr>
                      </a:pPr>
                      <a:t>[ЗНАЧЕНИЕ]</a:t>
                    </a:fld>
                    <a:endParaRPr lang="ru-RU" baseline="0" dirty="0">
                      <a:solidFill>
                        <a:srgbClr val="9B460C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9B460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14DE-42EC-8A55-12CE5A94BC12}"/>
                </c:ext>
              </c:extLst>
            </c:dLbl>
            <c:dLbl>
              <c:idx val="8"/>
              <c:layout>
                <c:manualLayout>
                  <c:x val="0.1230054556957154"/>
                  <c:y val="-6.36008121425432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62626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626262"/>
                        </a:solidFill>
                      </a:rPr>
                      <a:t>Доходы</a:t>
                    </a:r>
                    <a:r>
                      <a:rPr lang="ru-RU" baseline="0" dirty="0">
                        <a:solidFill>
                          <a:srgbClr val="626262"/>
                        </a:solidFill>
                      </a:rPr>
                      <a:t> от продажи имущества </a:t>
                    </a:r>
                    <a:fld id="{5A2683E4-9048-4287-9F65-89BC32D9DD2B}" type="VALUE">
                      <a:rPr lang="ru-RU" smtClean="0">
                        <a:solidFill>
                          <a:srgbClr val="626262"/>
                        </a:solidFill>
                      </a:rPr>
                      <a:pPr>
                        <a:defRPr b="1">
                          <a:solidFill>
                            <a:srgbClr val="626262"/>
                          </a:solidFill>
                        </a:defRPr>
                      </a:pPr>
                      <a:t>[ЗНАЧЕНИЕ]</a:t>
                    </a:fld>
                    <a:endParaRPr lang="ru-RU" baseline="0" dirty="0">
                      <a:solidFill>
                        <a:srgbClr val="62626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62626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14DE-42EC-8A55-12CE5A94BC12}"/>
                </c:ext>
              </c:extLst>
            </c:dLbl>
            <c:dLbl>
              <c:idx val="9"/>
              <c:layout>
                <c:manualLayout>
                  <c:x val="0.24489128710756045"/>
                  <c:y val="-6.7794776792932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9772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977200"/>
                        </a:solidFill>
                      </a:rPr>
                      <a:t>Штрафы, санкции </a:t>
                    </a:r>
                    <a:fld id="{E38DE0AE-A000-45E0-930B-FACDCEE9249F}" type="VALUE">
                      <a:rPr lang="en-US" smtClean="0">
                        <a:solidFill>
                          <a:srgbClr val="977200"/>
                        </a:solidFill>
                      </a:rPr>
                      <a:pPr>
                        <a:defRPr b="1">
                          <a:solidFill>
                            <a:srgbClr val="977200"/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rgbClr val="9772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9772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14DE-42EC-8A55-12CE5A94BC12}"/>
                </c:ext>
              </c:extLst>
            </c:dLbl>
            <c:dLbl>
              <c:idx val="10"/>
              <c:layout>
                <c:manualLayout>
                  <c:x val="0.30695364726691915"/>
                  <c:y val="-5.7847016030093071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245C8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>
                        <a:solidFill>
                          <a:srgbClr val="245C8F"/>
                        </a:solidFill>
                      </a:rPr>
                      <a:t>Акцизы 0,5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245C8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14DE-42EC-8A55-12CE5A94BC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Госпошлина</c:v>
                </c:pt>
                <c:pt idx="5">
                  <c:v>Доходы от исп. им-ва</c:v>
                </c:pt>
                <c:pt idx="6">
                  <c:v>Платежи при польз.природ.ресурсами</c:v>
                </c:pt>
                <c:pt idx="7">
                  <c:v>Доходы от оказания плат.услуг</c:v>
                </c:pt>
                <c:pt idx="8">
                  <c:v>Доходы от продажи мат. и немат активов</c:v>
                </c:pt>
                <c:pt idx="9">
                  <c:v>Штрафы, санкции</c:v>
                </c:pt>
                <c:pt idx="10">
                  <c:v>Прочие неналоговые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55.8</c:v>
                </c:pt>
                <c:pt idx="1">
                  <c:v>0.5</c:v>
                </c:pt>
                <c:pt idx="2">
                  <c:v>14.9</c:v>
                </c:pt>
                <c:pt idx="3">
                  <c:v>16.399999999999999</c:v>
                </c:pt>
                <c:pt idx="4">
                  <c:v>1.5</c:v>
                </c:pt>
                <c:pt idx="5" formatCode="0.0">
                  <c:v>8</c:v>
                </c:pt>
                <c:pt idx="6">
                  <c:v>0.5</c:v>
                </c:pt>
                <c:pt idx="7">
                  <c:v>0.03</c:v>
                </c:pt>
                <c:pt idx="8">
                  <c:v>0.9</c:v>
                </c:pt>
                <c:pt idx="9">
                  <c:v>1.2</c:v>
                </c:pt>
                <c:pt idx="1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4DE-42EC-8A55-12CE5A94BC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200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202</a:t>
            </a:r>
            <a:r>
              <a:rPr lang="en-US" dirty="0"/>
              <a:t>6</a:t>
            </a:r>
            <a:endParaRPr lang="ru-RU" dirty="0"/>
          </a:p>
        </c:rich>
      </c:tx>
      <c:layout>
        <c:manualLayout>
          <c:xMode val="edge"/>
          <c:yMode val="edge"/>
          <c:x val="0.87514179375350765"/>
          <c:y val="6.7835312255191461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631755340547297"/>
          <c:y val="0.15417959221613264"/>
          <c:w val="0.82578835644088922"/>
          <c:h val="0.738153025467091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70F-4DB7-AE3C-564AA090818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70F-4DB7-AE3C-564AA0908181}"/>
              </c:ext>
            </c:extLst>
          </c:dPt>
          <c:dPt>
            <c:idx val="2"/>
            <c:bubble3D val="0"/>
            <c:spPr>
              <a:solidFill>
                <a:srgbClr val="F0655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70F-4DB7-AE3C-564AA090818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70F-4DB7-AE3C-564AA090818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70F-4DB7-AE3C-564AA0908181}"/>
              </c:ext>
            </c:extLst>
          </c:dPt>
          <c:dPt>
            <c:idx val="5"/>
            <c:bubble3D val="0"/>
            <c:spPr>
              <a:solidFill>
                <a:schemeClr val="bg2">
                  <a:lumMod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70F-4DB7-AE3C-564AA090818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70F-4DB7-AE3C-564AA090818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D70F-4DB7-AE3C-564AA090818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D70F-4DB7-AE3C-564AA090818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D70F-4DB7-AE3C-564AA090818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D70F-4DB7-AE3C-564AA0908181}"/>
              </c:ext>
            </c:extLst>
          </c:dPt>
          <c:dLbls>
            <c:dLbl>
              <c:idx val="0"/>
              <c:layout>
                <c:manualLayout>
                  <c:x val="-0.23268174614825782"/>
                  <c:y val="-0.130697026435641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НДФЛ 57,3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70F-4DB7-AE3C-564AA0908181}"/>
                </c:ext>
              </c:extLst>
            </c:dLbl>
            <c:dLbl>
              <c:idx val="1"/>
              <c:layout>
                <c:manualLayout>
                  <c:x val="-5.0984076112266158E-2"/>
                  <c:y val="7.71468924949691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E97C3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E97C30"/>
                        </a:solidFill>
                      </a:rPr>
                      <a:t>Прочие неналоговые 0,3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E97C3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40426821063042"/>
                      <c:h val="5.645118721579299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D70F-4DB7-AE3C-564AA0908181}"/>
                </c:ext>
              </c:extLst>
            </c:dLbl>
            <c:dLbl>
              <c:idx val="2"/>
              <c:layout>
                <c:manualLayout>
                  <c:x val="0.16974222593625662"/>
                  <c:y val="-0.2087078881268623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</a:rPr>
                      <a:t>Налоги на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совокуп.доход</a:t>
                    </a:r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fld id="{31374E09-B51E-4118-BF27-CDEE4E0575DC}" type="VALU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70F-4DB7-AE3C-564AA0908181}"/>
                </c:ext>
              </c:extLst>
            </c:dLbl>
            <c:dLbl>
              <c:idx val="3"/>
              <c:layout>
                <c:manualLayout>
                  <c:x val="0.10506504579178572"/>
                  <c:y val="3.655499549078912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Налоги на им-во </a:t>
                    </a:r>
                    <a:fld id="{E312DFB1-AC59-4088-A439-CC71AE1633A5}" type="VALUE">
                      <a:rPr lang="en-US" smtClean="0"/>
                      <a:pPr/>
                      <a:t>[ЗНАЧЕНИЕ]</a:t>
                    </a:fld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76882394347638"/>
                      <c:h val="9.528231525449855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70F-4DB7-AE3C-564AA0908181}"/>
                </c:ext>
              </c:extLst>
            </c:dLbl>
            <c:dLbl>
              <c:idx val="4"/>
              <c:layout>
                <c:manualLayout>
                  <c:x val="-2.8205142682913058E-2"/>
                  <c:y val="6.35371446973519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5A99D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5A99D3"/>
                        </a:solidFill>
                      </a:rPr>
                      <a:t>Госпошлина </a:t>
                    </a:r>
                    <a:fld id="{6F05E396-ADFD-4A06-B3D8-2FF4745CC145}" type="VALUE">
                      <a:rPr lang="en-US" smtClean="0">
                        <a:solidFill>
                          <a:srgbClr val="5A99D3"/>
                        </a:solidFill>
                      </a:rPr>
                      <a:pPr>
                        <a:defRPr b="1">
                          <a:solidFill>
                            <a:srgbClr val="5A99D3"/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rgbClr val="5A99D3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5A99D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87020955435352"/>
                      <c:h val="9.528231525449855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70F-4DB7-AE3C-564AA0908181}"/>
                </c:ext>
              </c:extLst>
            </c:dLbl>
            <c:dLbl>
              <c:idx val="5"/>
              <c:layout>
                <c:manualLayout>
                  <c:x val="0.15163339092596148"/>
                  <c:y val="0.100337684358964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>
                        <a:solidFill>
                          <a:schemeClr val="tx1"/>
                        </a:solidFill>
                      </a:rPr>
                      <a:t>Доходы от исп. имущ-ва </a:t>
                    </a:r>
                    <a:fld id="{B77D23A2-B583-43F0-B9B7-A065A0E41A2E}" type="VALU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56299993600815"/>
                      <c:h val="0.11482968036412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70F-4DB7-AE3C-564AA0908181}"/>
                </c:ext>
              </c:extLst>
            </c:dLbl>
            <c:dLbl>
              <c:idx val="6"/>
              <c:layout>
                <c:manualLayout>
                  <c:x val="-0.23401390504368383"/>
                  <c:y val="-1.09019749016367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24427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244276"/>
                        </a:solidFill>
                      </a:rPr>
                      <a:t>Платежи за негативное воздействие </a:t>
                    </a:r>
                    <a:fld id="{DC50E981-E69C-45F9-BA6C-D2BA1650978A}" type="VALUE">
                      <a:rPr lang="ru-RU" smtClean="0">
                        <a:solidFill>
                          <a:srgbClr val="244276"/>
                        </a:solidFill>
                      </a:rPr>
                      <a:pPr>
                        <a:defRPr b="1">
                          <a:solidFill>
                            <a:srgbClr val="244276"/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rgbClr val="244276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24427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70F-4DB7-AE3C-564AA0908181}"/>
                </c:ext>
              </c:extLst>
            </c:dLbl>
            <c:dLbl>
              <c:idx val="7"/>
              <c:layout>
                <c:manualLayout>
                  <c:x val="-6.8826202010848492E-2"/>
                  <c:y val="-6.04474096545313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9B460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9B460C"/>
                        </a:solidFill>
                      </a:rPr>
                      <a:t>Доходы от платных услуг</a:t>
                    </a:r>
                    <a:r>
                      <a:rPr lang="ru-RU" baseline="0" dirty="0">
                        <a:solidFill>
                          <a:srgbClr val="9B460C"/>
                        </a:solidFill>
                      </a:rPr>
                      <a:t> </a:t>
                    </a:r>
                    <a:fld id="{6AE07FBC-6ABD-4877-A970-825C7A5BBC96}" type="VALUE">
                      <a:rPr lang="ru-RU" smtClean="0">
                        <a:solidFill>
                          <a:srgbClr val="9B460C"/>
                        </a:solidFill>
                      </a:rPr>
                      <a:pPr>
                        <a:defRPr b="1">
                          <a:solidFill>
                            <a:srgbClr val="9B460C"/>
                          </a:solidFill>
                        </a:defRPr>
                      </a:pPr>
                      <a:t>[ЗНАЧЕНИЕ]</a:t>
                    </a:fld>
                    <a:endParaRPr lang="ru-RU" baseline="0" dirty="0">
                      <a:solidFill>
                        <a:srgbClr val="9B460C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9B460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D70F-4DB7-AE3C-564AA0908181}"/>
                </c:ext>
              </c:extLst>
            </c:dLbl>
            <c:dLbl>
              <c:idx val="8"/>
              <c:layout>
                <c:manualLayout>
                  <c:x val="0.12046006346481763"/>
                  <c:y val="-5.85824847952389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62626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626262"/>
                        </a:solidFill>
                      </a:rPr>
                      <a:t>Доходы</a:t>
                    </a:r>
                    <a:r>
                      <a:rPr lang="ru-RU" baseline="0" dirty="0">
                        <a:solidFill>
                          <a:srgbClr val="626262"/>
                        </a:solidFill>
                      </a:rPr>
                      <a:t> от продажи имущества </a:t>
                    </a:r>
                    <a:fld id="{5A2683E4-9048-4287-9F65-89BC32D9DD2B}" type="VALUE">
                      <a:rPr lang="ru-RU" smtClean="0">
                        <a:solidFill>
                          <a:srgbClr val="626262"/>
                        </a:solidFill>
                      </a:rPr>
                      <a:pPr>
                        <a:defRPr b="1">
                          <a:solidFill>
                            <a:srgbClr val="626262"/>
                          </a:solidFill>
                        </a:defRPr>
                      </a:pPr>
                      <a:t>[ЗНАЧЕНИЕ]</a:t>
                    </a:fld>
                    <a:endParaRPr lang="ru-RU" baseline="0" dirty="0">
                      <a:solidFill>
                        <a:srgbClr val="62626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62626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70F-4DB7-AE3C-564AA0908181}"/>
                </c:ext>
              </c:extLst>
            </c:dLbl>
            <c:dLbl>
              <c:idx val="9"/>
              <c:layout>
                <c:manualLayout>
                  <c:x val="0.26470983478820592"/>
                  <c:y val="-8.39556153006268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9772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977200"/>
                        </a:solidFill>
                      </a:rPr>
                      <a:t>Штрафы, санкции </a:t>
                    </a:r>
                    <a:fld id="{E38DE0AE-A000-45E0-930B-FACDCEE9249F}" type="VALUE">
                      <a:rPr lang="en-US" smtClean="0">
                        <a:solidFill>
                          <a:srgbClr val="977200"/>
                        </a:solidFill>
                      </a:rPr>
                      <a:pPr>
                        <a:defRPr b="1">
                          <a:solidFill>
                            <a:srgbClr val="977200"/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rgbClr val="9772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9772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D70F-4DB7-AE3C-564AA0908181}"/>
                </c:ext>
              </c:extLst>
            </c:dLbl>
            <c:dLbl>
              <c:idx val="10"/>
              <c:layout>
                <c:manualLayout>
                  <c:x val="0.30000470528007717"/>
                  <c:y val="3.2576225223498751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245C8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>
                        <a:solidFill>
                          <a:srgbClr val="245C8F"/>
                        </a:solidFill>
                      </a:rPr>
                      <a:t>Акцизы 0,4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245C8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D70F-4DB7-AE3C-564AA09081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Госпошлина</c:v>
                </c:pt>
                <c:pt idx="5">
                  <c:v>Доходы от исп. им-ва</c:v>
                </c:pt>
                <c:pt idx="6">
                  <c:v>Платежи при польз.природ.ресурсами</c:v>
                </c:pt>
                <c:pt idx="7">
                  <c:v>Доходы от оказания плат.услуг</c:v>
                </c:pt>
                <c:pt idx="8">
                  <c:v>Доходы от продажи мат. и немат активов</c:v>
                </c:pt>
                <c:pt idx="9">
                  <c:v>Штрафы, санкции</c:v>
                </c:pt>
                <c:pt idx="10">
                  <c:v>Прочие неналоговые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57.3</c:v>
                </c:pt>
                <c:pt idx="1">
                  <c:v>0.4</c:v>
                </c:pt>
                <c:pt idx="2">
                  <c:v>14.4</c:v>
                </c:pt>
                <c:pt idx="3">
                  <c:v>15.7</c:v>
                </c:pt>
                <c:pt idx="4">
                  <c:v>1.5</c:v>
                </c:pt>
                <c:pt idx="5">
                  <c:v>7.9</c:v>
                </c:pt>
                <c:pt idx="6">
                  <c:v>0.5</c:v>
                </c:pt>
                <c:pt idx="7">
                  <c:v>0.03</c:v>
                </c:pt>
                <c:pt idx="8">
                  <c:v>0.8</c:v>
                </c:pt>
                <c:pt idx="9">
                  <c:v>1.2</c:v>
                </c:pt>
                <c:pt idx="1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70F-4DB7-AE3C-564AA09081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70998675030407E-2"/>
          <c:y val="0.10307260385494589"/>
          <c:w val="0.81354170767716527"/>
          <c:h val="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pattFill prst="diagBrick">
              <a:fgClr>
                <a:srgbClr val="F0D270"/>
              </a:fgClr>
              <a:bgClr>
                <a:schemeClr val="bg1"/>
              </a:bgClr>
            </a:pattFill>
            <a:effectLst>
              <a:outerShdw blurRad="50800" dir="5400000" algn="ctr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  <a:bevelB/>
            </a:sp3d>
          </c:spPr>
          <c:explosion val="1"/>
          <c:dPt>
            <c:idx val="0"/>
            <c:bubble3D val="0"/>
            <c:spPr>
              <a:pattFill prst="diagBrick">
                <a:fgClr>
                  <a:srgbClr val="87E9CB"/>
                </a:fgClr>
                <a:bgClr>
                  <a:srgbClr val="12642D"/>
                </a:bgClr>
              </a:pattFill>
              <a:ln w="19050">
                <a:solidFill>
                  <a:schemeClr val="lt1"/>
                </a:solidFill>
              </a:ln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1-AE60-45FE-A244-8865653A0AEA}"/>
              </c:ext>
            </c:extLst>
          </c:dPt>
          <c:dPt>
            <c:idx val="1"/>
            <c:bubble3D val="0"/>
            <c:spPr>
              <a:pattFill prst="diagBrick">
                <a:fgClr>
                  <a:srgbClr val="DC6296"/>
                </a:fgClr>
                <a:bgClr>
                  <a:srgbClr val="9A2255"/>
                </a:bgClr>
              </a:pattFill>
              <a:ln w="19050">
                <a:solidFill>
                  <a:schemeClr val="lt1"/>
                </a:solidFill>
              </a:ln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3-AE60-45FE-A244-8865653A0AEA}"/>
              </c:ext>
            </c:extLst>
          </c:dPt>
          <c:dPt>
            <c:idx val="2"/>
            <c:bubble3D val="0"/>
            <c:spPr>
              <a:pattFill prst="diagBrick">
                <a:fgClr>
                  <a:srgbClr val="84E4D9"/>
                </a:fgClr>
                <a:bgClr>
                  <a:srgbClr val="247E88"/>
                </a:bgClr>
              </a:pattFill>
              <a:ln w="19050">
                <a:solidFill>
                  <a:schemeClr val="lt1"/>
                </a:solidFill>
              </a:ln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5-AE60-45FE-A244-8865653A0AEA}"/>
              </c:ext>
            </c:extLst>
          </c:dPt>
          <c:dPt>
            <c:idx val="3"/>
            <c:bubble3D val="0"/>
            <c:spPr>
              <a:pattFill prst="diagBrick">
                <a:fgClr>
                  <a:srgbClr val="F4AD7C"/>
                </a:fgClr>
                <a:bgClr>
                  <a:srgbClr val="E2721E"/>
                </a:bgClr>
              </a:pattFill>
              <a:ln w="19050">
                <a:solidFill>
                  <a:schemeClr val="lt1"/>
                </a:solidFill>
              </a:ln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7-AE60-45FE-A244-8865653A0AEA}"/>
              </c:ext>
            </c:extLst>
          </c:dPt>
          <c:dPt>
            <c:idx val="4"/>
            <c:bubble3D val="0"/>
            <c:spPr>
              <a:pattFill prst="diagBrick">
                <a:fgClr>
                  <a:srgbClr val="87E9CB"/>
                </a:fgClr>
                <a:bgClr>
                  <a:srgbClr val="28D29D"/>
                </a:bgClr>
              </a:pattFill>
              <a:ln w="19050">
                <a:solidFill>
                  <a:schemeClr val="lt1"/>
                </a:solidFill>
              </a:ln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9-AE60-45FE-A244-8865653A0AEA}"/>
              </c:ext>
            </c:extLst>
          </c:dPt>
          <c:dPt>
            <c:idx val="5"/>
            <c:bubble3D val="0"/>
            <c:spPr>
              <a:pattFill prst="diagBrick">
                <a:fgClr>
                  <a:srgbClr val="DFAAE8"/>
                </a:fgClr>
                <a:bgClr>
                  <a:srgbClr val="BA47CD"/>
                </a:bgClr>
              </a:pattFill>
              <a:ln w="19050">
                <a:solidFill>
                  <a:schemeClr val="lt1"/>
                </a:solidFill>
              </a:ln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B-AE60-45FE-A244-8865653A0AEA}"/>
              </c:ext>
            </c:extLst>
          </c:dPt>
          <c:dPt>
            <c:idx val="6"/>
            <c:bubble3D val="0"/>
            <c:spPr>
              <a:pattFill prst="diagBrick">
                <a:fgClr>
                  <a:srgbClr val="CAFEEB"/>
                </a:fgClr>
                <a:bgClr>
                  <a:srgbClr val="71F428"/>
                </a:bgClr>
              </a:pattFill>
              <a:ln w="19050">
                <a:solidFill>
                  <a:schemeClr val="lt1"/>
                </a:solidFill>
              </a:ln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D-AE60-45FE-A244-8865653A0AEA}"/>
              </c:ext>
            </c:extLst>
          </c:dPt>
          <c:dPt>
            <c:idx val="7"/>
            <c:bubble3D val="0"/>
            <c:spPr>
              <a:pattFill prst="diagBrick">
                <a:fgClr>
                  <a:srgbClr val="C00000"/>
                </a:fgClr>
                <a:bgClr>
                  <a:srgbClr val="FF0000"/>
                </a:bgClr>
              </a:pattFill>
              <a:ln w="19050">
                <a:solidFill>
                  <a:schemeClr val="lt1"/>
                </a:solidFill>
              </a:ln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F-AE60-45FE-A244-8865653A0AEA}"/>
              </c:ext>
            </c:extLst>
          </c:dPt>
          <c:dPt>
            <c:idx val="8"/>
            <c:bubble3D val="0"/>
            <c:spPr>
              <a:pattFill prst="diagBrick">
                <a:fgClr>
                  <a:srgbClr val="88F7F4"/>
                </a:fgClr>
                <a:bgClr>
                  <a:srgbClr val="2CECEC"/>
                </a:bgClr>
              </a:pattFill>
              <a:ln w="19050">
                <a:solidFill>
                  <a:schemeClr val="lt1"/>
                </a:solidFill>
              </a:ln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1-AE60-45FE-A244-8865653A0AEA}"/>
              </c:ext>
            </c:extLst>
          </c:dPt>
          <c:dPt>
            <c:idx val="9"/>
            <c:bubble3D val="0"/>
            <c:spPr>
              <a:pattFill prst="diagBrick">
                <a:fgClr>
                  <a:srgbClr val="F0904E"/>
                </a:fgClr>
                <a:bgClr>
                  <a:srgbClr val="492207"/>
                </a:bgClr>
              </a:pattFill>
              <a:ln w="19050">
                <a:solidFill>
                  <a:schemeClr val="lt1"/>
                </a:solidFill>
              </a:ln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3-AE60-45FE-A244-8865653A0AEA}"/>
              </c:ext>
            </c:extLst>
          </c:dPt>
          <c:dPt>
            <c:idx val="10"/>
            <c:bubble3D val="0"/>
            <c:spPr>
              <a:pattFill prst="diagBrick">
                <a:fgClr>
                  <a:srgbClr val="FFFF00"/>
                </a:fgClr>
                <a:bgClr>
                  <a:srgbClr val="FFC000"/>
                </a:bgClr>
              </a:pattFill>
              <a:ln w="19050">
                <a:solidFill>
                  <a:schemeClr val="lt1"/>
                </a:solidFill>
              </a:ln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5-AE60-45FE-A244-8865653A0AEA}"/>
              </c:ext>
            </c:extLst>
          </c:dPt>
          <c:dPt>
            <c:idx val="11"/>
            <c:bubble3D val="0"/>
            <c:spPr>
              <a:pattFill prst="diagBrick">
                <a:fgClr>
                  <a:srgbClr val="FFFF00"/>
                </a:fgClr>
                <a:bgClr>
                  <a:srgbClr val="FFC000"/>
                </a:bgClr>
              </a:pattFill>
              <a:ln w="19050">
                <a:solidFill>
                  <a:schemeClr val="lt1"/>
                </a:solidFill>
              </a:ln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7-AE60-45FE-A244-8865653A0AEA}"/>
              </c:ext>
            </c:extLst>
          </c:dPt>
          <c:dLbls>
            <c:dLbl>
              <c:idx val="0"/>
              <c:layout>
                <c:manualLayout>
                  <c:x val="0.21563446223174823"/>
                  <c:y val="-0.1511428268206820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60-45FE-A244-8865653A0AEA}"/>
                </c:ext>
              </c:extLst>
            </c:dLbl>
            <c:dLbl>
              <c:idx val="1"/>
              <c:layout>
                <c:manualLayout>
                  <c:x val="0.19295077542114339"/>
                  <c:y val="-0.1212802969897461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9,2%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E60-45FE-A244-8865653A0AEA}"/>
                </c:ext>
              </c:extLst>
            </c:dLbl>
            <c:dLbl>
              <c:idx val="2"/>
              <c:layout>
                <c:manualLayout>
                  <c:x val="0.14826475851011653"/>
                  <c:y val="-0.1086237063951661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E60-45FE-A244-8865653A0AEA}"/>
                </c:ext>
              </c:extLst>
            </c:dLbl>
            <c:dLbl>
              <c:idx val="3"/>
              <c:layout>
                <c:manualLayout>
                  <c:x val="0.46690447071248375"/>
                  <c:y val="0.1175296982764037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E60-45FE-A244-8865653A0AEA}"/>
                </c:ext>
              </c:extLst>
            </c:dLbl>
            <c:dLbl>
              <c:idx val="4"/>
              <c:layout>
                <c:manualLayout>
                  <c:x val="-0.22071968369593353"/>
                  <c:y val="-8.509235196943524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E60-45FE-A244-8865653A0AEA}"/>
                </c:ext>
              </c:extLst>
            </c:dLbl>
            <c:dLbl>
              <c:idx val="5"/>
              <c:layout>
                <c:manualLayout>
                  <c:x val="-0.28558666708882519"/>
                  <c:y val="-5.986871595363342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E60-45FE-A244-8865653A0AEA}"/>
                </c:ext>
              </c:extLst>
            </c:dLbl>
            <c:dLbl>
              <c:idx val="6"/>
              <c:layout>
                <c:manualLayout>
                  <c:x val="-0.26991224290143118"/>
                  <c:y val="-0.1378389974291982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E60-45FE-A244-8865653A0AEA}"/>
                </c:ext>
              </c:extLst>
            </c:dLbl>
            <c:dLbl>
              <c:idx val="7"/>
              <c:layout>
                <c:manualLayout>
                  <c:x val="-0.17548056755994337"/>
                  <c:y val="-0.1614928873553138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E60-45FE-A244-8865653A0AEA}"/>
                </c:ext>
              </c:extLst>
            </c:dLbl>
            <c:dLbl>
              <c:idx val="8"/>
              <c:layout>
                <c:manualLayout>
                  <c:x val="-7.352910398462198E-2"/>
                  <c:y val="-0.1639434228110133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E60-45FE-A244-8865653A0AEA}"/>
                </c:ext>
              </c:extLst>
            </c:dLbl>
            <c:dLbl>
              <c:idx val="9"/>
              <c:layout>
                <c:manualLayout>
                  <c:x val="2.7515076515338934E-2"/>
                  <c:y val="-0.1746275758637879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E60-45FE-A244-8865653A0AEA}"/>
                </c:ext>
              </c:extLst>
            </c:dLbl>
            <c:dLbl>
              <c:idx val="10"/>
              <c:layout>
                <c:manualLayout>
                  <c:x val="0.10504377479845947"/>
                  <c:y val="-0.1696172354036130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E60-45FE-A244-8865653A0AEA}"/>
                </c:ext>
              </c:extLst>
            </c:dLbl>
            <c:numFmt formatCode="0.0%" sourceLinked="0"/>
            <c:spPr>
              <a:noFill/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28575" cap="flat" cmpd="sng" algn="ctr">
                  <a:solidFill>
                    <a:schemeClr val="accent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 "Обеспечение доступным и комфортным жильём населения города Благовещенска"</c:v>
                </c:pt>
                <c:pt idx="1">
                  <c:v>"Развитие транспортной системы города Благовещенска</c:v>
                </c:pt>
                <c:pt idx="2">
                  <c:v>"Развитие и модернизация жилищно-коммунального хозяйства, энергосбережение и повышение энергетической эффективности, благоустройства территории города Благовещенска</c:v>
                </c:pt>
                <c:pt idx="3">
                  <c:v> "Развитие образования города Благовещенска"</c:v>
                </c:pt>
                <c:pt idx="4">
                  <c:v> "Развитие и сохранение культуры в городе Благовещенске"</c:v>
                </c:pt>
                <c:pt idx="5">
                  <c:v> "Развитие физической культуры и спорта в городе Благовещенске"</c:v>
                </c:pt>
                <c:pt idx="6">
                  <c:v>Развитие потенциала молодежи города Благовещенска</c:v>
                </c:pt>
                <c:pt idx="7">
                  <c:v> "Обеспечение безопасности жизнедеятельности населения и территории города Благовещенска"</c:v>
                </c:pt>
                <c:pt idx="8">
                  <c:v>Развитие малого и среднего предпринимательства и туризма на территории города Благовещенска</c:v>
                </c:pt>
                <c:pt idx="9">
                  <c:v> "Развитие градостроительной деятельности и управление земельными ресурсами на территории муниципального образования города Благовещенска"</c:v>
                </c:pt>
                <c:pt idx="10">
                  <c:v> "Формирование современной городской среды на территории города Благовещенска на 2018-2024 годы"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 formatCode="General">
                  <c:v>183</c:v>
                </c:pt>
                <c:pt idx="1">
                  <c:v>863</c:v>
                </c:pt>
                <c:pt idx="2">
                  <c:v>740</c:v>
                </c:pt>
                <c:pt idx="3">
                  <c:v>5830</c:v>
                </c:pt>
                <c:pt idx="4" formatCode="General">
                  <c:v>602</c:v>
                </c:pt>
                <c:pt idx="5" formatCode="General">
                  <c:v>91</c:v>
                </c:pt>
                <c:pt idx="6" formatCode="General">
                  <c:v>41</c:v>
                </c:pt>
                <c:pt idx="7">
                  <c:v>195</c:v>
                </c:pt>
                <c:pt idx="8">
                  <c:v>2</c:v>
                </c:pt>
                <c:pt idx="9" formatCode="General">
                  <c:v>155</c:v>
                </c:pt>
                <c:pt idx="10" formatCode="General">
                  <c:v>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E60-45FE-A244-8865653A0A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Лист1!$A$2:$C$17</cx:f>
        <cx:lvl ptCount="16">
          <cx:pt idx="0">Конечный объект 1</cx:pt>
          <cx:pt idx="1">Конечный объект 2</cx:pt>
          <cx:pt idx="2">Конечный объект 3</cx:pt>
          <cx:pt idx="3">Конечный объект 4</cx:pt>
          <cx:pt idx="4">Конечный объект 5</cx:pt>
          <cx:pt idx="7">Конечный объект 8</cx:pt>
          <cx:pt idx="9">Конечный объект 10</cx:pt>
          <cx:pt idx="10">Конечный объект 11</cx:pt>
          <cx:pt idx="11">Конечный объект 12</cx:pt>
          <cx:pt idx="12">Конечный объект 13</cx:pt>
          <cx:pt idx="13">Конечный объект 14</cx:pt>
          <cx:pt idx="14">Конечный объект 15</cx:pt>
        </cx:lvl>
        <cx:lvl ptCount="16">
          <cx:pt idx="0">Ресурс 1</cx:pt>
          <cx:pt idx="1">Ресурс 1</cx:pt>
          <cx:pt idx="2">Ресурс 1</cx:pt>
          <cx:pt idx="3">Ресурс 2</cx:pt>
          <cx:pt idx="4">Ресурс 2</cx:pt>
          <cx:pt idx="5">Конечный объект 6</cx:pt>
          <cx:pt idx="6">Конечный объект 7</cx:pt>
          <cx:pt idx="7">Ресурс 3</cx:pt>
          <cx:pt idx="8">Конечный объект 9</cx:pt>
          <cx:pt idx="9">Ресурс 4</cx:pt>
          <cx:pt idx="10">Ресурс 4</cx:pt>
          <cx:pt idx="11">Ресурс 5</cx:pt>
          <cx:pt idx="12">Ресурс 5</cx:pt>
          <cx:pt idx="13">Ресурс 6</cx:pt>
          <cx:pt idx="14">Ресурс 6</cx:pt>
          <cx:pt idx="15">Конечный объект 16</cx:pt>
        </cx:lvl>
        <cx:lvl ptCount="16">
          <cx:pt idx="0">Ветвь 1</cx:pt>
          <cx:pt idx="1">Ветвь 1</cx:pt>
          <cx:pt idx="2">Ветвь 1</cx:pt>
          <cx:pt idx="3">Ветвь 1</cx:pt>
          <cx:pt idx="4">Ветвь 1</cx:pt>
          <cx:pt idx="5">Ветвь 1</cx:pt>
          <cx:pt idx="6">Ветвь 1</cx:pt>
          <cx:pt idx="7">Ветвь 2</cx:pt>
          <cx:pt idx="8">Ветвь 2</cx:pt>
          <cx:pt idx="9">Ветвь 2</cx:pt>
          <cx:pt idx="10">Ветвь 2</cx:pt>
          <cx:pt idx="11">Ветвь 3</cx:pt>
          <cx:pt idx="12">Ветвь 3</cx:pt>
          <cx:pt idx="13">Ветвь 3</cx:pt>
          <cx:pt idx="14">Ветвь 3</cx:pt>
          <cx:pt idx="15">Ветвь 3</cx:pt>
        </cx:lvl>
      </cx:strDim>
      <cx:numDim type="size">
        <cx:f>Лист1!$D$2:$D$17</cx:f>
        <cx:lvl ptCount="16" formatCode="Основной">
          <cx:pt idx="0">22</cx:pt>
          <cx:pt idx="1">12</cx:pt>
          <cx:pt idx="2">18</cx:pt>
          <cx:pt idx="3">87</cx:pt>
          <cx:pt idx="4">88</cx:pt>
          <cx:pt idx="5">17</cx:pt>
          <cx:pt idx="6">14</cx:pt>
          <cx:pt idx="7">25</cx:pt>
          <cx:pt idx="8">16</cx:pt>
          <cx:pt idx="9">24</cx:pt>
          <cx:pt idx="10">89</cx:pt>
          <cx:pt idx="11">16</cx:pt>
          <cx:pt idx="12">19</cx:pt>
          <cx:pt idx="13">86</cx:pt>
          <cx:pt idx="14">23</cx:pt>
          <cx:pt idx="15">21</cx:pt>
        </cx:lvl>
      </cx:numDim>
    </cx:data>
  </cx:chartData>
  <cx:chart>
    <cx:title pos="t" align="ctr" overlay="0"/>
    <cx:plotArea>
      <cx:plotAreaRegion>
        <cx:plotSurface>
          <cx:spPr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x:spPr>
        </cx:plotSurface>
        <cx:series layoutId="sunburst" uniqueId="{9B3B338C-B71C-426B-B98C-DD06D95FB0BF}">
          <cx:tx>
            <cx:txData>
              <cx:f>Лист1!$D$1</cx:f>
              <cx:v>Ряд 1</cx:v>
            </cx:txData>
          </cx:tx>
          <cx:dataLabels pos="ctr">
            <cx:visibility seriesName="0" categoryName="1" value="0"/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33701D-4330-4EE7-9BF0-6431F8E2A6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BCF998-A782-4C8A-8747-A2CA7D048A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C422E-181F-4E69-B889-4841EA1EE446}" type="datetimeFigureOut">
              <a:rPr lang="en-ID" smtClean="0"/>
              <a:pPr/>
              <a:t>11/11/2024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E3B75D-11DD-4E29-B21A-3BEFD7843A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2A97F-C387-40BF-A80D-9B120372ED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1A19D-7FE1-442D-97C1-2F2B47ADDD76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676318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B7041-6594-4BE2-8703-78B4E00C91E5}" type="datetimeFigureOut">
              <a:rPr lang="en-ID" smtClean="0"/>
              <a:pPr/>
              <a:t>11/11/2024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E837E-594B-4F0F-92F5-F20D4296AC5C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83288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090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689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220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59774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505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56880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31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46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36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6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6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28750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08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35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041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70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2871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75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746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721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32643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62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08340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98893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51593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20785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25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FFAA-25BE-47A2-A60E-349BE354A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DAA34-980C-44A0-9965-D1AF72E1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31414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3295E-5F2E-469B-B4C3-767643F28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84A6C5-DA12-455A-81DD-2B5C41D0E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59A1D-8CC0-43CE-9EB7-F5DE71D0A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162E5D-4D6F-E54C-BB12-4F85CE54E363}"/>
              </a:ext>
            </a:extLst>
          </p:cNvPr>
          <p:cNvSpPr txBox="1"/>
          <p:nvPr userDrawn="1"/>
        </p:nvSpPr>
        <p:spPr>
          <a:xfrm>
            <a:off x="11178910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1100" b="1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A8C16F-D73D-3543-B845-D6C2787E8E48}"/>
              </a:ext>
            </a:extLst>
          </p:cNvPr>
          <p:cNvSpPr txBox="1"/>
          <p:nvPr userDrawn="1"/>
        </p:nvSpPr>
        <p:spPr>
          <a:xfrm>
            <a:off x="9776424" y="6507921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Startup Budget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A5223F-C302-5942-9755-0B45A8C76FB1}"/>
              </a:ext>
            </a:extLst>
          </p:cNvPr>
          <p:cNvCxnSpPr>
            <a:cxnSpLocks/>
          </p:cNvCxnSpPr>
          <p:nvPr userDrawn="1"/>
        </p:nvCxnSpPr>
        <p:spPr>
          <a:xfrm>
            <a:off x="11563815" y="6569476"/>
            <a:ext cx="62818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10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3B649-33B5-49E0-AF95-5C2F74360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F3234-B853-4DD4-ACD3-949D5F284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1825624"/>
            <a:ext cx="11125200" cy="4422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EAF031-10EA-064E-9A6E-35EFD38646B0}"/>
              </a:ext>
            </a:extLst>
          </p:cNvPr>
          <p:cNvSpPr txBox="1"/>
          <p:nvPr userDrawn="1"/>
        </p:nvSpPr>
        <p:spPr>
          <a:xfrm>
            <a:off x="11178910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1100" b="1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BED0F1-2C7F-2C4A-9B68-0D6CEA3468B5}"/>
              </a:ext>
            </a:extLst>
          </p:cNvPr>
          <p:cNvSpPr txBox="1"/>
          <p:nvPr userDrawn="1"/>
        </p:nvSpPr>
        <p:spPr>
          <a:xfrm>
            <a:off x="9776424" y="6507921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Startup Budget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76D7F7-8D80-B040-844F-796F4C62DE4F}"/>
              </a:ext>
            </a:extLst>
          </p:cNvPr>
          <p:cNvCxnSpPr>
            <a:cxnSpLocks/>
          </p:cNvCxnSpPr>
          <p:nvPr userDrawn="1"/>
        </p:nvCxnSpPr>
        <p:spPr>
          <a:xfrm>
            <a:off x="11563815" y="6569476"/>
            <a:ext cx="62818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688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74D309-A159-49EF-AA30-9AD12AF5D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933700" cy="5883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69772-6562-4B91-92CF-F6615BFA1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365124"/>
            <a:ext cx="8039100" cy="5883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069C4B-9D63-FE4C-A3D4-281616B5A2B6}"/>
              </a:ext>
            </a:extLst>
          </p:cNvPr>
          <p:cNvSpPr txBox="1"/>
          <p:nvPr userDrawn="1"/>
        </p:nvSpPr>
        <p:spPr>
          <a:xfrm>
            <a:off x="11178910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1100" b="1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B8C54B-D1F6-4A4A-AD14-E2F431B7BAB5}"/>
              </a:ext>
            </a:extLst>
          </p:cNvPr>
          <p:cNvSpPr txBox="1"/>
          <p:nvPr userDrawn="1"/>
        </p:nvSpPr>
        <p:spPr>
          <a:xfrm>
            <a:off x="9776424" y="6507921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Startup Budget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D47B82-4749-254A-A64C-021067D137E8}"/>
              </a:ext>
            </a:extLst>
          </p:cNvPr>
          <p:cNvCxnSpPr>
            <a:cxnSpLocks/>
          </p:cNvCxnSpPr>
          <p:nvPr userDrawn="1"/>
        </p:nvCxnSpPr>
        <p:spPr>
          <a:xfrm>
            <a:off x="11563815" y="6569476"/>
            <a:ext cx="62818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59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43E93-BC38-4864-A0B9-1D0652470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4DEF6-B94F-4858-A2BA-F37F3A9A6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4"/>
            <a:ext cx="11125200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BA5DB-8541-F144-8E8C-A33CD766260D}"/>
              </a:ext>
            </a:extLst>
          </p:cNvPr>
          <p:cNvSpPr txBox="1"/>
          <p:nvPr userDrawn="1"/>
        </p:nvSpPr>
        <p:spPr>
          <a:xfrm>
            <a:off x="11178910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1100" b="1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AA5577-E831-7440-9F81-2F9600E0ABE6}"/>
              </a:ext>
            </a:extLst>
          </p:cNvPr>
          <p:cNvSpPr txBox="1"/>
          <p:nvPr userDrawn="1"/>
        </p:nvSpPr>
        <p:spPr>
          <a:xfrm>
            <a:off x="9776424" y="6507921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Startup Budget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6A7B96-11B2-8C4C-A1D8-58A474C09EB0}"/>
              </a:ext>
            </a:extLst>
          </p:cNvPr>
          <p:cNvCxnSpPr>
            <a:cxnSpLocks/>
          </p:cNvCxnSpPr>
          <p:nvPr userDrawn="1"/>
        </p:nvCxnSpPr>
        <p:spPr>
          <a:xfrm>
            <a:off x="11563815" y="6569476"/>
            <a:ext cx="62818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771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3D7A-540E-425A-BEF5-69BB8D40B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CBEA5-6625-4A00-B51E-8641A4AE2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98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D00FA-CA57-4FCA-BFA6-C374C16C9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0965A-09CA-4AA8-9C52-A5770F423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4"/>
            <a:ext cx="5486400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E6E0D-8C89-4C4D-B2ED-BC0A4867F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486400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AC3271-8455-A54D-A842-AAE64E28DE79}"/>
              </a:ext>
            </a:extLst>
          </p:cNvPr>
          <p:cNvSpPr txBox="1"/>
          <p:nvPr userDrawn="1"/>
        </p:nvSpPr>
        <p:spPr>
          <a:xfrm>
            <a:off x="11178910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1100" b="1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A9606E-9F17-F74F-ABE7-58FDC2B914F5}"/>
              </a:ext>
            </a:extLst>
          </p:cNvPr>
          <p:cNvSpPr txBox="1"/>
          <p:nvPr userDrawn="1"/>
        </p:nvSpPr>
        <p:spPr>
          <a:xfrm>
            <a:off x="9776424" y="6507921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Startup Budget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277D73-BED6-784C-9827-AB997FAD2527}"/>
              </a:ext>
            </a:extLst>
          </p:cNvPr>
          <p:cNvCxnSpPr>
            <a:cxnSpLocks/>
          </p:cNvCxnSpPr>
          <p:nvPr userDrawn="1"/>
        </p:nvCxnSpPr>
        <p:spPr>
          <a:xfrm>
            <a:off x="11563815" y="6569476"/>
            <a:ext cx="62818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77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BB064-2B6B-4DB3-B5F2-73FB6436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837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364BD-656F-49D4-978C-1EF0460DC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681163"/>
            <a:ext cx="5464175" cy="83704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C1E74-B5DE-489B-8062-6F648F39A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505074"/>
            <a:ext cx="5464175" cy="3743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74AC3-B164-43D5-8EE3-2B3FACE1F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59746C-CBAC-4D9D-AFCA-8ED31A888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486400" cy="3743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62327B-3B5F-CE47-9157-6EDC8E14D978}"/>
              </a:ext>
            </a:extLst>
          </p:cNvPr>
          <p:cNvSpPr txBox="1"/>
          <p:nvPr userDrawn="1"/>
        </p:nvSpPr>
        <p:spPr>
          <a:xfrm>
            <a:off x="11178910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1100" b="1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338A19-8A04-A945-9C3C-9381F5472C5B}"/>
              </a:ext>
            </a:extLst>
          </p:cNvPr>
          <p:cNvSpPr txBox="1"/>
          <p:nvPr userDrawn="1"/>
        </p:nvSpPr>
        <p:spPr>
          <a:xfrm>
            <a:off x="9776424" y="6507921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Startup Budget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CA5253-7F6F-D142-9424-73C74CD386B2}"/>
              </a:ext>
            </a:extLst>
          </p:cNvPr>
          <p:cNvCxnSpPr>
            <a:cxnSpLocks/>
          </p:cNvCxnSpPr>
          <p:nvPr userDrawn="1"/>
        </p:nvCxnSpPr>
        <p:spPr>
          <a:xfrm>
            <a:off x="11563815" y="6569476"/>
            <a:ext cx="62818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528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ADFF5-D2DF-4F4C-B84D-A9AF846D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01E58-B497-624D-AB7C-62DCAC1049CF}"/>
              </a:ext>
            </a:extLst>
          </p:cNvPr>
          <p:cNvSpPr txBox="1"/>
          <p:nvPr userDrawn="1"/>
        </p:nvSpPr>
        <p:spPr>
          <a:xfrm>
            <a:off x="11178910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1100" b="1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0A711D-6C98-6C43-8314-B5B48812555D}"/>
              </a:ext>
            </a:extLst>
          </p:cNvPr>
          <p:cNvSpPr txBox="1"/>
          <p:nvPr userDrawn="1"/>
        </p:nvSpPr>
        <p:spPr>
          <a:xfrm>
            <a:off x="9776424" y="6507921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Startup Budget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3FC528-B4A1-1E4F-9A8D-359C956850BB}"/>
              </a:ext>
            </a:extLst>
          </p:cNvPr>
          <p:cNvCxnSpPr>
            <a:cxnSpLocks/>
          </p:cNvCxnSpPr>
          <p:nvPr userDrawn="1"/>
        </p:nvCxnSpPr>
        <p:spPr>
          <a:xfrm>
            <a:off x="11563815" y="6569476"/>
            <a:ext cx="62818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22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B731006-58D8-B94F-AA95-AAB2C19D9432}"/>
              </a:ext>
            </a:extLst>
          </p:cNvPr>
          <p:cNvSpPr txBox="1"/>
          <p:nvPr userDrawn="1"/>
        </p:nvSpPr>
        <p:spPr>
          <a:xfrm>
            <a:off x="11178910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1100" b="1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8D9CA3-58C9-3E4A-8E52-FE0A2E5E817F}"/>
              </a:ext>
            </a:extLst>
          </p:cNvPr>
          <p:cNvSpPr txBox="1"/>
          <p:nvPr userDrawn="1"/>
        </p:nvSpPr>
        <p:spPr>
          <a:xfrm>
            <a:off x="9776424" y="6507921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Startup Budget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7A020E-A71A-254C-90FD-5C3E1F0751A3}"/>
              </a:ext>
            </a:extLst>
          </p:cNvPr>
          <p:cNvCxnSpPr>
            <a:cxnSpLocks/>
          </p:cNvCxnSpPr>
          <p:nvPr userDrawn="1"/>
        </p:nvCxnSpPr>
        <p:spPr>
          <a:xfrm>
            <a:off x="11563815" y="6569476"/>
            <a:ext cx="62818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188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3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33DCC-E58D-4E90-BD32-93612EB1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7CF97-5037-48C8-8243-48B5F7870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953ED2-55B1-4F90-9569-25377B50E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112FF0-A606-654D-8637-2B034C23795B}"/>
              </a:ext>
            </a:extLst>
          </p:cNvPr>
          <p:cNvSpPr txBox="1"/>
          <p:nvPr userDrawn="1"/>
        </p:nvSpPr>
        <p:spPr>
          <a:xfrm>
            <a:off x="11178910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1100" b="1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401318-84F2-FD4C-AD30-5ADF01099764}"/>
              </a:ext>
            </a:extLst>
          </p:cNvPr>
          <p:cNvSpPr txBox="1"/>
          <p:nvPr userDrawn="1"/>
        </p:nvSpPr>
        <p:spPr>
          <a:xfrm>
            <a:off x="9776424" y="6507921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Startup Budget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EF8DDD-F100-2A4A-8F68-2121F14CCC67}"/>
              </a:ext>
            </a:extLst>
          </p:cNvPr>
          <p:cNvCxnSpPr>
            <a:cxnSpLocks/>
          </p:cNvCxnSpPr>
          <p:nvPr userDrawn="1"/>
        </p:nvCxnSpPr>
        <p:spPr>
          <a:xfrm>
            <a:off x="11563815" y="6569476"/>
            <a:ext cx="62818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45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B6927B9-FE2F-6547-888C-BB7E7A88DD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5869485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think-cell Slide" r:id="rId17" imgW="7761960" imgH="10047960" progId="">
                  <p:embed/>
                </p:oleObj>
              </mc:Choice>
              <mc:Fallback>
                <p:oleObj name="think-cell Slide" r:id="rId17" imgW="7761960" imgH="10047960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B02A9F1-D26D-C949-A8F3-A16AA4A7248A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sym typeface="Segoe UI" panose="020B05020402040202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DE9C95-668D-4C97-99D8-074E1701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6400"/>
            <a:ext cx="11125200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9BE55-B1B7-4BDF-8E9F-D05E93906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524000"/>
            <a:ext cx="11125200" cy="465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3665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 userDrawn="1">
          <p15:clr>
            <a:srgbClr val="F26B43"/>
          </p15:clr>
        </p15:guide>
        <p15:guide id="2" pos="7344" userDrawn="1">
          <p15:clr>
            <a:srgbClr val="F26B43"/>
          </p15:clr>
        </p15:guide>
        <p15:guide id="3" orient="horz" pos="3936" userDrawn="1">
          <p15:clr>
            <a:srgbClr val="F26B43"/>
          </p15:clr>
        </p15:guide>
        <p15:guide id="5" orient="horz" pos="960" userDrawn="1">
          <p15:clr>
            <a:srgbClr val="F26B43"/>
          </p15:clr>
        </p15:guide>
        <p15:guide id="6" orient="horz" pos="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jpe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18.xml"/><Relationship Id="rId7" Type="http://schemas.openxmlformats.org/officeDocument/2006/relationships/image" Target="../media/image14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20.xml"/><Relationship Id="rId7" Type="http://schemas.openxmlformats.org/officeDocument/2006/relationships/image" Target="../media/image14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4.emf"/><Relationship Id="rId2" Type="http://schemas.openxmlformats.org/officeDocument/2006/relationships/tags" Target="../tags/tag2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jpeg"/><Relationship Id="rId2" Type="http://schemas.openxmlformats.org/officeDocument/2006/relationships/tags" Target="../tags/tag2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4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chart" Target="../charts/chart9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tags" Target="../tags/tag29.xml"/><Relationship Id="rId7" Type="http://schemas.openxmlformats.org/officeDocument/2006/relationships/image" Target="../media/image16.emf"/><Relationship Id="rId2" Type="http://schemas.openxmlformats.org/officeDocument/2006/relationships/tags" Target="../tags/tag28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tags" Target="../tags/tag31.xml"/><Relationship Id="rId7" Type="http://schemas.openxmlformats.org/officeDocument/2006/relationships/image" Target="../media/image16.emf"/><Relationship Id="rId2" Type="http://schemas.openxmlformats.org/officeDocument/2006/relationships/tags" Target="../tags/tag30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33.xml"/><Relationship Id="rId7" Type="http://schemas.openxmlformats.org/officeDocument/2006/relationships/image" Target="../media/image16.emf"/><Relationship Id="rId2" Type="http://schemas.openxmlformats.org/officeDocument/2006/relationships/tags" Target="../tags/tag3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3.bin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tags" Target="../tags/tag35.xml"/><Relationship Id="rId7" Type="http://schemas.openxmlformats.org/officeDocument/2006/relationships/image" Target="../media/image16.emf"/><Relationship Id="rId2" Type="http://schemas.openxmlformats.org/officeDocument/2006/relationships/tags" Target="../tags/tag34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37.xml"/><Relationship Id="rId7" Type="http://schemas.openxmlformats.org/officeDocument/2006/relationships/image" Target="../media/image16.emf"/><Relationship Id="rId2" Type="http://schemas.openxmlformats.org/officeDocument/2006/relationships/tags" Target="../tags/tag36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tags" Target="../tags/tag39.xml"/><Relationship Id="rId7" Type="http://schemas.openxmlformats.org/officeDocument/2006/relationships/image" Target="../media/image16.emf"/><Relationship Id="rId2" Type="http://schemas.openxmlformats.org/officeDocument/2006/relationships/tags" Target="../tags/tag38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41.xml"/><Relationship Id="rId7" Type="http://schemas.openxmlformats.org/officeDocument/2006/relationships/image" Target="../media/image16.emf"/><Relationship Id="rId2" Type="http://schemas.openxmlformats.org/officeDocument/2006/relationships/tags" Target="../tags/tag40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31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43.xml"/><Relationship Id="rId7" Type="http://schemas.openxmlformats.org/officeDocument/2006/relationships/image" Target="../media/image32.emf"/><Relationship Id="rId2" Type="http://schemas.openxmlformats.org/officeDocument/2006/relationships/tags" Target="../tags/tag4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36.jp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35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32.emf"/><Relationship Id="rId2" Type="http://schemas.openxmlformats.org/officeDocument/2006/relationships/tags" Target="../tags/tag44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6.bin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3" Type="http://schemas.openxmlformats.org/officeDocument/2006/relationships/tags" Target="../tags/tag47.xml"/><Relationship Id="rId21" Type="http://schemas.openxmlformats.org/officeDocument/2006/relationships/image" Target="../media/image50.png"/><Relationship Id="rId7" Type="http://schemas.openxmlformats.org/officeDocument/2006/relationships/image" Target="../media/image32.emf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tags" Target="../tags/tag46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40.svg"/><Relationship Id="rId5" Type="http://schemas.openxmlformats.org/officeDocument/2006/relationships/notesSlide" Target="../notesSlides/notesSlide26.xml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1.emf"/><Relationship Id="rId2" Type="http://schemas.openxmlformats.org/officeDocument/2006/relationships/tags" Target="../tags/tag48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chart" Target="../charts/chart1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jpeg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4.xml"/><Relationship Id="rId9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emf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tags" Target="../tags/tag10.xml"/><Relationship Id="rId7" Type="http://schemas.openxmlformats.org/officeDocument/2006/relationships/image" Target="../media/image4.emf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tags" Target="../tags/tag12.xml"/><Relationship Id="rId7" Type="http://schemas.openxmlformats.org/officeDocument/2006/relationships/image" Target="../media/image4.emf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10" Type="http://schemas.microsoft.com/office/2017/06/relationships/model3d" Target="../media/model3d1.glb"/><Relationship Id="rId4" Type="http://schemas.openxmlformats.org/officeDocument/2006/relationships/slideLayout" Target="../slideLayouts/slideLayout6.xml"/><Relationship Id="rId9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tags" Target="../tags/tag14.xml"/><Relationship Id="rId7" Type="http://schemas.openxmlformats.org/officeDocument/2006/relationships/image" Target="../media/image4.emf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10" Type="http://schemas.microsoft.com/office/2017/06/relationships/model3d" Target="../media/model3d1.glb"/><Relationship Id="rId4" Type="http://schemas.openxmlformats.org/officeDocument/2006/relationships/slideLayout" Target="../slideLayouts/slideLayout6.xml"/><Relationship Id="rId9" Type="http://schemas.openxmlformats.org/officeDocument/2006/relationships/chart" Target="../charts/char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16.xml"/><Relationship Id="rId7" Type="http://schemas.openxmlformats.org/officeDocument/2006/relationships/image" Target="../media/image14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F8FCEAA-F11E-AB47-B2E6-220A21EF781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0975578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7" name="think-cell Slide" r:id="rId5" imgW="7761960" imgH="10047960" progId="">
                  <p:embed/>
                </p:oleObj>
              </mc:Choice>
              <mc:Fallback>
                <p:oleObj name="think-cell Slide" r:id="rId5" imgW="7761960" imgH="1004796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2DCF600-FDF4-1F46-8A2B-E4B52256C8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1151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A60672-6763-914C-93EE-1E4D67844CED}"/>
              </a:ext>
            </a:extLst>
          </p:cNvPr>
          <p:cNvSpPr/>
          <p:nvPr/>
        </p:nvSpPr>
        <p:spPr>
          <a:xfrm>
            <a:off x="533400" y="1524000"/>
            <a:ext cx="11658600" cy="4724400"/>
          </a:xfrm>
          <a:prstGeom prst="rect">
            <a:avLst/>
          </a:prstGeom>
          <a:gradFill>
            <a:gsLst>
              <a:gs pos="0">
                <a:schemeClr val="accent1">
                  <a:alpha val="82000"/>
                </a:schemeClr>
              </a:gs>
              <a:gs pos="100000">
                <a:schemeClr val="accent2">
                  <a:alpha val="73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C116A6-A19B-D14A-8394-C311A9CA0486}"/>
              </a:ext>
            </a:extLst>
          </p:cNvPr>
          <p:cNvSpPr/>
          <p:nvPr/>
        </p:nvSpPr>
        <p:spPr>
          <a:xfrm>
            <a:off x="8285749" y="0"/>
            <a:ext cx="3372849" cy="62484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3C2E1-CA0D-5F44-BA52-F44C90B4501A}"/>
              </a:ext>
            </a:extLst>
          </p:cNvPr>
          <p:cNvSpPr txBox="1">
            <a:spLocks/>
          </p:cNvSpPr>
          <p:nvPr/>
        </p:nvSpPr>
        <p:spPr>
          <a:xfrm>
            <a:off x="1935082" y="2022996"/>
            <a:ext cx="5127669" cy="221599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</a:rPr>
              <a:t>БЮДЖЕТ ДЛЯ ГРАЖДАН муниципального образования город Благовещенск </a:t>
            </a:r>
            <a:endParaRPr lang="en-US" sz="6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E94025-342B-B741-955E-07FDECD57EFF}"/>
              </a:ext>
            </a:extLst>
          </p:cNvPr>
          <p:cNvCxnSpPr>
            <a:cxnSpLocks/>
          </p:cNvCxnSpPr>
          <p:nvPr/>
        </p:nvCxnSpPr>
        <p:spPr>
          <a:xfrm>
            <a:off x="1935083" y="4641106"/>
            <a:ext cx="706145" cy="0"/>
          </a:xfrm>
          <a:prstGeom prst="line">
            <a:avLst/>
          </a:prstGeom>
          <a:ln w="508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4B7083-31F8-454B-88F3-8BA41F688E39}"/>
              </a:ext>
            </a:extLst>
          </p:cNvPr>
          <p:cNvGrpSpPr/>
          <p:nvPr/>
        </p:nvGrpSpPr>
        <p:grpSpPr>
          <a:xfrm>
            <a:off x="9260714" y="2216895"/>
            <a:ext cx="1422918" cy="1422918"/>
            <a:chOff x="4119563" y="2533651"/>
            <a:chExt cx="346075" cy="346075"/>
          </a:xfrm>
        </p:grpSpPr>
        <p:sp>
          <p:nvSpPr>
            <p:cNvPr id="24" name="Line 57">
              <a:extLst>
                <a:ext uri="{FF2B5EF4-FFF2-40B4-BE49-F238E27FC236}">
                  <a16:creationId xmlns:a16="http://schemas.microsoft.com/office/drawing/2014/main" id="{EA9D3B86-FBCA-BF4D-8348-3DDDB4D44E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9563" y="2879726"/>
              <a:ext cx="346075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Rectangle 58">
              <a:extLst>
                <a:ext uri="{FF2B5EF4-FFF2-40B4-BE49-F238E27FC236}">
                  <a16:creationId xmlns:a16="http://schemas.microsoft.com/office/drawing/2014/main" id="{7754320C-348E-694B-BA76-AE82E650E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5926" y="2593976"/>
              <a:ext cx="134938" cy="285750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2F4CA101-9CD6-4E44-83B3-C11784666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1026" y="2728913"/>
              <a:ext cx="60325" cy="150813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Rectangle 60">
              <a:extLst>
                <a:ext uri="{FF2B5EF4-FFF2-40B4-BE49-F238E27FC236}">
                  <a16:creationId xmlns:a16="http://schemas.microsoft.com/office/drawing/2014/main" id="{525306B8-B28D-DE47-94AD-2C09B45E0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5438" y="2728913"/>
              <a:ext cx="60325" cy="150813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Line 61">
              <a:extLst>
                <a:ext uri="{FF2B5EF4-FFF2-40B4-BE49-F238E27FC236}">
                  <a16:creationId xmlns:a16="http://schemas.microsoft.com/office/drawing/2014/main" id="{8B756FEA-06CE-314B-ACAA-EFFD93D4D1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9888" y="2714626"/>
              <a:ext cx="0" cy="14288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Line 62">
              <a:extLst>
                <a:ext uri="{FF2B5EF4-FFF2-40B4-BE49-F238E27FC236}">
                  <a16:creationId xmlns:a16="http://schemas.microsoft.com/office/drawing/2014/main" id="{2902E01A-1FF9-7D4C-8FEB-10564818C6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05313" y="2714626"/>
              <a:ext cx="0" cy="14288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Rectangle 63">
              <a:extLst>
                <a:ext uri="{FF2B5EF4-FFF2-40B4-BE49-F238E27FC236}">
                  <a16:creationId xmlns:a16="http://schemas.microsoft.com/office/drawing/2014/main" id="{6AE90FFC-DA68-E640-BCB7-0A2C2D0AD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76" y="2563813"/>
              <a:ext cx="44450" cy="30163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Line 64">
              <a:extLst>
                <a:ext uri="{FF2B5EF4-FFF2-40B4-BE49-F238E27FC236}">
                  <a16:creationId xmlns:a16="http://schemas.microsoft.com/office/drawing/2014/main" id="{391E5989-93AF-474A-8925-1CF275399A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00538" y="2533651"/>
              <a:ext cx="0" cy="30163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Line 65">
              <a:extLst>
                <a:ext uri="{FF2B5EF4-FFF2-40B4-BE49-F238E27FC236}">
                  <a16:creationId xmlns:a16="http://schemas.microsoft.com/office/drawing/2014/main" id="{35299286-995B-8847-AE17-6D58E89BB2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6088" y="2638426"/>
              <a:ext cx="74613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Line 66">
              <a:extLst>
                <a:ext uri="{FF2B5EF4-FFF2-40B4-BE49-F238E27FC236}">
                  <a16:creationId xmlns:a16="http://schemas.microsoft.com/office/drawing/2014/main" id="{D6289203-BA5C-2340-B336-9FB02AA63A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6088" y="2684463"/>
              <a:ext cx="74613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Line 67">
              <a:extLst>
                <a:ext uri="{FF2B5EF4-FFF2-40B4-BE49-F238E27FC236}">
                  <a16:creationId xmlns:a16="http://schemas.microsoft.com/office/drawing/2014/main" id="{97116966-67EA-F14C-A039-BC238EBDA2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6088" y="2728913"/>
              <a:ext cx="74613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Line 68">
              <a:extLst>
                <a:ext uri="{FF2B5EF4-FFF2-40B4-BE49-F238E27FC236}">
                  <a16:creationId xmlns:a16="http://schemas.microsoft.com/office/drawing/2014/main" id="{B18D05E7-8B61-B34A-96A0-1CD2D7F34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6088" y="2774951"/>
              <a:ext cx="74613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Line 69">
              <a:extLst>
                <a:ext uri="{FF2B5EF4-FFF2-40B4-BE49-F238E27FC236}">
                  <a16:creationId xmlns:a16="http://schemas.microsoft.com/office/drawing/2014/main" id="{23ACA789-6443-2446-B7DF-BFFA189C11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6088" y="2819401"/>
              <a:ext cx="74613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4E2FD8C-4054-064B-A75F-D6BCA5A0572C}"/>
              </a:ext>
            </a:extLst>
          </p:cNvPr>
          <p:cNvCxnSpPr>
            <a:cxnSpLocks/>
          </p:cNvCxnSpPr>
          <p:nvPr/>
        </p:nvCxnSpPr>
        <p:spPr>
          <a:xfrm>
            <a:off x="2641228" y="4641106"/>
            <a:ext cx="56445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503493B-6833-FA45-9501-6CFD96271BBD}"/>
              </a:ext>
            </a:extLst>
          </p:cNvPr>
          <p:cNvCxnSpPr>
            <a:cxnSpLocks/>
          </p:cNvCxnSpPr>
          <p:nvPr/>
        </p:nvCxnSpPr>
        <p:spPr>
          <a:xfrm>
            <a:off x="11658600" y="4641106"/>
            <a:ext cx="533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1A1CE88-9969-4B2C-86BC-045F5D090DA7}"/>
              </a:ext>
            </a:extLst>
          </p:cNvPr>
          <p:cNvSpPr txBox="1"/>
          <p:nvPr/>
        </p:nvSpPr>
        <p:spPr>
          <a:xfrm>
            <a:off x="5501390" y="4238987"/>
            <a:ext cx="2719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на 2025-2027 годы</a:t>
            </a:r>
          </a:p>
        </p:txBody>
      </p:sp>
    </p:spTree>
    <p:extLst>
      <p:ext uri="{BB962C8B-B14F-4D97-AF65-F5344CB8AC3E}">
        <p14:creationId xmlns:p14="http://schemas.microsoft.com/office/powerpoint/2010/main" val="1785905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AFD9FB-C40D-40E6-AC1C-112AD0D948B0}"/>
              </a:ext>
            </a:extLst>
          </p:cNvPr>
          <p:cNvSpPr/>
          <p:nvPr/>
        </p:nvSpPr>
        <p:spPr>
          <a:xfrm>
            <a:off x="10165278" y="6451541"/>
            <a:ext cx="2014845" cy="203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F9349C2-565D-5E41-A4D4-3DC512D50CF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6" name="think-cell Slide" r:id="rId6" imgW="7761960" imgH="10047960" progId="">
                  <p:embed/>
                </p:oleObj>
              </mc:Choice>
              <mc:Fallback>
                <p:oleObj name="think-cell Slide" r:id="rId6" imgW="7761960" imgH="10047960" progId="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F9349C2-565D-5E41-A4D4-3DC512D50C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01C1CAB-F84C-224F-B334-C938ABC479A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800" b="1" dirty="0">
              <a:latin typeface="Segoe UI" panose="020B0502040204020203" pitchFamily="34" charset="0"/>
              <a:ea typeface="+mj-ea"/>
              <a:sym typeface="Segoe UI" panose="020B0502040204020203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EC63CA7-E5F0-FF4E-8830-5DDC1027CF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29" b="979"/>
          <a:stretch/>
        </p:blipFill>
        <p:spPr>
          <a:xfrm>
            <a:off x="533400" y="0"/>
            <a:ext cx="11646723" cy="6248400"/>
          </a:xfrm>
          <a:custGeom>
            <a:avLst/>
            <a:gdLst>
              <a:gd name="connsiteX0" fmla="*/ 0 w 11658598"/>
              <a:gd name="connsiteY0" fmla="*/ 0 h 6248400"/>
              <a:gd name="connsiteX1" fmla="*/ 11125200 w 11658598"/>
              <a:gd name="connsiteY1" fmla="*/ 0 h 6248400"/>
              <a:gd name="connsiteX2" fmla="*/ 11125200 w 11658598"/>
              <a:gd name="connsiteY2" fmla="*/ 1295400 h 6248400"/>
              <a:gd name="connsiteX3" fmla="*/ 11658598 w 11658598"/>
              <a:gd name="connsiteY3" fmla="*/ 1295400 h 6248400"/>
              <a:gd name="connsiteX4" fmla="*/ 11658598 w 11658598"/>
              <a:gd name="connsiteY4" fmla="*/ 6248400 h 6248400"/>
              <a:gd name="connsiteX5" fmla="*/ 4237383 w 11658598"/>
              <a:gd name="connsiteY5" fmla="*/ 6248400 h 6248400"/>
              <a:gd name="connsiteX6" fmla="*/ 4237382 w 11658598"/>
              <a:gd name="connsiteY6" fmla="*/ 6248400 h 6248400"/>
              <a:gd name="connsiteX7" fmla="*/ 0 w 11658598"/>
              <a:gd name="connsiteY7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58598" h="6248400">
                <a:moveTo>
                  <a:pt x="0" y="0"/>
                </a:moveTo>
                <a:lnTo>
                  <a:pt x="11125200" y="0"/>
                </a:lnTo>
                <a:lnTo>
                  <a:pt x="11125200" y="1295400"/>
                </a:lnTo>
                <a:lnTo>
                  <a:pt x="11658598" y="1295400"/>
                </a:lnTo>
                <a:lnTo>
                  <a:pt x="11658598" y="6248400"/>
                </a:lnTo>
                <a:lnTo>
                  <a:pt x="4237383" y="6248400"/>
                </a:lnTo>
                <a:lnTo>
                  <a:pt x="4237382" y="6248400"/>
                </a:lnTo>
                <a:lnTo>
                  <a:pt x="0" y="6248400"/>
                </a:lnTo>
                <a:close/>
              </a:path>
            </a:pathLst>
          </a:cu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CC78EFAE-7AC0-C349-B19E-35A2FA48FA7A}"/>
              </a:ext>
            </a:extLst>
          </p:cNvPr>
          <p:cNvSpPr/>
          <p:nvPr/>
        </p:nvSpPr>
        <p:spPr>
          <a:xfrm>
            <a:off x="533400" y="0"/>
            <a:ext cx="11125200" cy="6248400"/>
          </a:xfrm>
          <a:custGeom>
            <a:avLst/>
            <a:gdLst>
              <a:gd name="connsiteX0" fmla="*/ 0 w 11125200"/>
              <a:gd name="connsiteY0" fmla="*/ 0 h 6248400"/>
              <a:gd name="connsiteX1" fmla="*/ 11125200 w 11125200"/>
              <a:gd name="connsiteY1" fmla="*/ 0 h 6248400"/>
              <a:gd name="connsiteX2" fmla="*/ 11125200 w 11125200"/>
              <a:gd name="connsiteY2" fmla="*/ 1295400 h 6248400"/>
              <a:gd name="connsiteX3" fmla="*/ 4237383 w 11125200"/>
              <a:gd name="connsiteY3" fmla="*/ 1295400 h 6248400"/>
              <a:gd name="connsiteX4" fmla="*/ 4237383 w 11125200"/>
              <a:gd name="connsiteY4" fmla="*/ 6248400 h 6248400"/>
              <a:gd name="connsiteX5" fmla="*/ 0 w 11125200"/>
              <a:gd name="connsiteY5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25200" h="6248400">
                <a:moveTo>
                  <a:pt x="0" y="0"/>
                </a:moveTo>
                <a:lnTo>
                  <a:pt x="11125200" y="0"/>
                </a:lnTo>
                <a:lnTo>
                  <a:pt x="11125200" y="1295400"/>
                </a:lnTo>
                <a:lnTo>
                  <a:pt x="4237383" y="1295400"/>
                </a:lnTo>
                <a:lnTo>
                  <a:pt x="4237383" y="6248400"/>
                </a:lnTo>
                <a:lnTo>
                  <a:pt x="0" y="624840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2000"/>
                </a:schemeClr>
              </a:gs>
              <a:gs pos="100000">
                <a:schemeClr val="accent2">
                  <a:alpha val="73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E1815-B591-ED4C-A8C8-290F0418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2483796"/>
            <a:ext cx="3342208" cy="3102388"/>
          </a:xfrm>
        </p:spPr>
        <p:txBody>
          <a:bodyPr wrap="square" lIns="0" tIns="0" rIns="0" bIns="0">
            <a:spAutoFit/>
          </a:bodyPr>
          <a:lstStyle/>
          <a:p>
            <a:pPr algn="ctr" defTabSz="457200" latinLnBrk="0"/>
            <a:r>
              <a:rPr lang="ru-RU" sz="2800" b="1" dirty="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  <a:sym typeface="Fjalla One"/>
              </a:rPr>
              <a:t>ОСНОВНЫЕ НАПРАВЛЕНИЯ ДОЛГОВОЙ</a:t>
            </a:r>
            <a:br>
              <a:rPr lang="ru-RU" sz="2800" b="1" dirty="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  <a:sym typeface="Fjalla One"/>
              </a:rPr>
            </a:br>
            <a:r>
              <a:rPr lang="ru-RU" sz="2800" b="1" dirty="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  <a:sym typeface="Fjalla One"/>
              </a:rPr>
              <a:t>ПОЛИТИКИ ГОРОДА БЛАГОВЕЩЕНСКА НА 2025 ГОД И ПЛАНОВЫЙ ПЕРИОД 2026 и 2027 ГОДОВ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CC5F76-BB9D-3B42-BCBC-955A9B21380B}"/>
              </a:ext>
            </a:extLst>
          </p:cNvPr>
          <p:cNvSpPr/>
          <p:nvPr/>
        </p:nvSpPr>
        <p:spPr>
          <a:xfrm>
            <a:off x="4027084" y="0"/>
            <a:ext cx="7631516" cy="6248399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accent4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>
              <a:tabLst>
                <a:tab pos="4457700" algn="l"/>
              </a:tabLst>
            </a:pPr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Политика в области управления муниципальным долгом города Благовещенска </a:t>
            </a:r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сформирована исходя из текущей экономической ситуации и направлена на:</a:t>
            </a:r>
            <a:endParaRPr lang="ru-RU" sz="16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tabLst>
                <a:tab pos="4457700" algn="l"/>
              </a:tabLst>
            </a:pPr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 Поддержание объема муниципального долга города Благовещенска на экономически безопасном уровне в целях своевременного и полного выполнения долговых обязательств.</a:t>
            </a:r>
            <a:endParaRPr lang="ru-RU" sz="16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tabLst>
                <a:tab pos="4457700" algn="l"/>
              </a:tabLst>
            </a:pPr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Соблюдение норм и ограничений, установленных Бюджетным кодексом Российской Федерации,</a:t>
            </a:r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соглашениями о предоставлении бюджетных кредитов, иными соглашениями.</a:t>
            </a:r>
          </a:p>
          <a:p>
            <a:pPr indent="457200" algn="just">
              <a:tabLst>
                <a:tab pos="4457700" algn="l"/>
              </a:tabLst>
            </a:pPr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Мониторинг текущей ситуации по исполнению городского бюджета с целью определения возможности досрочного погашения долговых обязательств.</a:t>
            </a:r>
            <a:endParaRPr lang="ru-RU" sz="16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Проведение работы с кредитными организациями по привлечению денежных средств (кредита) в соответствии с условиями заключенных соглашений.</a:t>
            </a:r>
          </a:p>
          <a:p>
            <a:pPr indent="449580" algn="just"/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В случае возникновения временных кассовых разрывов в ходе исполнения городского бюджета использовать:</a:t>
            </a:r>
          </a:p>
          <a:p>
            <a:pPr indent="449580" algn="just"/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привлечение бюджетных кредитов на пополнение остатка средств на едином счете городского бюджета за счет временно свободных средств единого счета федерального бюджета; </a:t>
            </a:r>
          </a:p>
          <a:p>
            <a:pPr indent="450215" algn="just"/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механизм временного заимствования свободных остатков средств муниципальных бюджетных и автономных учреждений.</a:t>
            </a:r>
          </a:p>
          <a:p>
            <a:pPr indent="457200" algn="just">
              <a:tabLst>
                <a:tab pos="4457700" algn="l"/>
              </a:tabLst>
            </a:pPr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Обеспечение открытости (прозрачности) информации о муниципальном долге города Благовещенска и осуществляемых муниципальных заимствованиях.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690CF6-9B85-F74C-9273-3EE53447E2D3}"/>
              </a:ext>
            </a:extLst>
          </p:cNvPr>
          <p:cNvGrpSpPr/>
          <p:nvPr/>
        </p:nvGrpSpPr>
        <p:grpSpPr>
          <a:xfrm>
            <a:off x="1074339" y="606069"/>
            <a:ext cx="1530184" cy="1537234"/>
            <a:chOff x="4841875" y="3978275"/>
            <a:chExt cx="344488" cy="3460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0F0FAE-B088-D145-A046-AA422BFC3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325" y="3978275"/>
              <a:ext cx="300038" cy="301625"/>
            </a:xfrm>
            <a:prstGeom prst="rect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Line 68">
              <a:extLst>
                <a:ext uri="{FF2B5EF4-FFF2-40B4-BE49-F238E27FC236}">
                  <a16:creationId xmlns:a16="http://schemas.microsoft.com/office/drawing/2014/main" id="{C5C5EB36-02BF-0543-A0BB-B7C75C445C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038600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Line 69">
              <a:extLst>
                <a:ext uri="{FF2B5EF4-FFF2-40B4-BE49-F238E27FC236}">
                  <a16:creationId xmlns:a16="http://schemas.microsoft.com/office/drawing/2014/main" id="{AB679EA5-0202-4F46-BFAE-B9E598BFDE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068763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Line 70">
              <a:extLst>
                <a:ext uri="{FF2B5EF4-FFF2-40B4-BE49-F238E27FC236}">
                  <a16:creationId xmlns:a16="http://schemas.microsoft.com/office/drawing/2014/main" id="{BAA12C73-704A-A745-866B-6E87CB2C5E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098925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Line 71">
              <a:extLst>
                <a:ext uri="{FF2B5EF4-FFF2-40B4-BE49-F238E27FC236}">
                  <a16:creationId xmlns:a16="http://schemas.microsoft.com/office/drawing/2014/main" id="{40CA01F3-BA2A-E847-803C-3D77354A6D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129088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Line 72">
              <a:extLst>
                <a:ext uri="{FF2B5EF4-FFF2-40B4-BE49-F238E27FC236}">
                  <a16:creationId xmlns:a16="http://schemas.microsoft.com/office/drawing/2014/main" id="{04B6E4CA-8E28-874B-8E9A-8EB8D4D8A0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159250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Line 73">
              <a:extLst>
                <a:ext uri="{FF2B5EF4-FFF2-40B4-BE49-F238E27FC236}">
                  <a16:creationId xmlns:a16="http://schemas.microsoft.com/office/drawing/2014/main" id="{4A48D373-2860-3C46-B7A6-6898AAA17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189413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Line 74">
              <a:extLst>
                <a:ext uri="{FF2B5EF4-FFF2-40B4-BE49-F238E27FC236}">
                  <a16:creationId xmlns:a16="http://schemas.microsoft.com/office/drawing/2014/main" id="{D1713B8E-FD9E-EC42-A5B8-1359A93053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219575"/>
              <a:ext cx="90488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994DEDA-A747-A047-9332-6374EB2D9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875" y="4038600"/>
              <a:ext cx="285750" cy="285750"/>
            </a:xfrm>
            <a:custGeom>
              <a:avLst/>
              <a:gdLst>
                <a:gd name="T0" fmla="*/ 28 w 180"/>
                <a:gd name="T1" fmla="*/ 0 h 180"/>
                <a:gd name="T2" fmla="*/ 0 w 180"/>
                <a:gd name="T3" fmla="*/ 0 h 180"/>
                <a:gd name="T4" fmla="*/ 0 w 180"/>
                <a:gd name="T5" fmla="*/ 180 h 180"/>
                <a:gd name="T6" fmla="*/ 180 w 180"/>
                <a:gd name="T7" fmla="*/ 180 h 180"/>
                <a:gd name="T8" fmla="*/ 180 w 180"/>
                <a:gd name="T9" fmla="*/ 15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80">
                  <a:moveTo>
                    <a:pt x="28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80" y="180"/>
                  </a:lnTo>
                  <a:lnTo>
                    <a:pt x="180" y="152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938A98-A18F-2245-8EBD-0CB36354D685}"/>
              </a:ext>
            </a:extLst>
          </p:cNvPr>
          <p:cNvCxnSpPr>
            <a:cxnSpLocks/>
          </p:cNvCxnSpPr>
          <p:nvPr/>
        </p:nvCxnSpPr>
        <p:spPr>
          <a:xfrm>
            <a:off x="733341" y="165267"/>
            <a:ext cx="105763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716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AFD9FB-C40D-40E6-AC1C-112AD0D948B0}"/>
              </a:ext>
            </a:extLst>
          </p:cNvPr>
          <p:cNvSpPr/>
          <p:nvPr/>
        </p:nvSpPr>
        <p:spPr>
          <a:xfrm>
            <a:off x="10165278" y="6451541"/>
            <a:ext cx="2014845" cy="203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F9349C2-565D-5E41-A4D4-3DC512D50CF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1" name="think-cell Slide" r:id="rId6" imgW="7761960" imgH="10047960" progId="">
                  <p:embed/>
                </p:oleObj>
              </mc:Choice>
              <mc:Fallback>
                <p:oleObj name="think-cell Slide" r:id="rId6" imgW="7761960" imgH="10047960" progId="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F9349C2-565D-5E41-A4D4-3DC512D50C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01C1CAB-F84C-224F-B334-C938ABC479A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800" b="1" dirty="0">
              <a:latin typeface="Segoe UI" panose="020B0502040204020203" pitchFamily="34" charset="0"/>
              <a:ea typeface="+mj-ea"/>
              <a:sym typeface="Segoe UI" panose="020B0502040204020203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EC63CA7-E5F0-FF4E-8830-5DDC1027CF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29" b="979"/>
          <a:stretch/>
        </p:blipFill>
        <p:spPr>
          <a:xfrm>
            <a:off x="533400" y="0"/>
            <a:ext cx="11646723" cy="6248400"/>
          </a:xfrm>
          <a:custGeom>
            <a:avLst/>
            <a:gdLst>
              <a:gd name="connsiteX0" fmla="*/ 0 w 11658598"/>
              <a:gd name="connsiteY0" fmla="*/ 0 h 6248400"/>
              <a:gd name="connsiteX1" fmla="*/ 11125200 w 11658598"/>
              <a:gd name="connsiteY1" fmla="*/ 0 h 6248400"/>
              <a:gd name="connsiteX2" fmla="*/ 11125200 w 11658598"/>
              <a:gd name="connsiteY2" fmla="*/ 1295400 h 6248400"/>
              <a:gd name="connsiteX3" fmla="*/ 11658598 w 11658598"/>
              <a:gd name="connsiteY3" fmla="*/ 1295400 h 6248400"/>
              <a:gd name="connsiteX4" fmla="*/ 11658598 w 11658598"/>
              <a:gd name="connsiteY4" fmla="*/ 6248400 h 6248400"/>
              <a:gd name="connsiteX5" fmla="*/ 4237383 w 11658598"/>
              <a:gd name="connsiteY5" fmla="*/ 6248400 h 6248400"/>
              <a:gd name="connsiteX6" fmla="*/ 4237382 w 11658598"/>
              <a:gd name="connsiteY6" fmla="*/ 6248400 h 6248400"/>
              <a:gd name="connsiteX7" fmla="*/ 0 w 11658598"/>
              <a:gd name="connsiteY7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58598" h="6248400">
                <a:moveTo>
                  <a:pt x="0" y="0"/>
                </a:moveTo>
                <a:lnTo>
                  <a:pt x="11125200" y="0"/>
                </a:lnTo>
                <a:lnTo>
                  <a:pt x="11125200" y="1295400"/>
                </a:lnTo>
                <a:lnTo>
                  <a:pt x="11658598" y="1295400"/>
                </a:lnTo>
                <a:lnTo>
                  <a:pt x="11658598" y="6248400"/>
                </a:lnTo>
                <a:lnTo>
                  <a:pt x="4237383" y="6248400"/>
                </a:lnTo>
                <a:lnTo>
                  <a:pt x="4237382" y="6248400"/>
                </a:lnTo>
                <a:lnTo>
                  <a:pt x="0" y="6248400"/>
                </a:lnTo>
                <a:close/>
              </a:path>
            </a:pathLst>
          </a:cu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CC78EFAE-7AC0-C349-B19E-35A2FA48FA7A}"/>
              </a:ext>
            </a:extLst>
          </p:cNvPr>
          <p:cNvSpPr/>
          <p:nvPr/>
        </p:nvSpPr>
        <p:spPr>
          <a:xfrm>
            <a:off x="533398" y="15977"/>
            <a:ext cx="11125200" cy="6248400"/>
          </a:xfrm>
          <a:custGeom>
            <a:avLst/>
            <a:gdLst>
              <a:gd name="connsiteX0" fmla="*/ 0 w 11125200"/>
              <a:gd name="connsiteY0" fmla="*/ 0 h 6248400"/>
              <a:gd name="connsiteX1" fmla="*/ 11125200 w 11125200"/>
              <a:gd name="connsiteY1" fmla="*/ 0 h 6248400"/>
              <a:gd name="connsiteX2" fmla="*/ 11125200 w 11125200"/>
              <a:gd name="connsiteY2" fmla="*/ 1295400 h 6248400"/>
              <a:gd name="connsiteX3" fmla="*/ 4237383 w 11125200"/>
              <a:gd name="connsiteY3" fmla="*/ 1295400 h 6248400"/>
              <a:gd name="connsiteX4" fmla="*/ 4237383 w 11125200"/>
              <a:gd name="connsiteY4" fmla="*/ 6248400 h 6248400"/>
              <a:gd name="connsiteX5" fmla="*/ 0 w 11125200"/>
              <a:gd name="connsiteY5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25200" h="6248400">
                <a:moveTo>
                  <a:pt x="0" y="0"/>
                </a:moveTo>
                <a:lnTo>
                  <a:pt x="11125200" y="0"/>
                </a:lnTo>
                <a:lnTo>
                  <a:pt x="11125200" y="1295400"/>
                </a:lnTo>
                <a:lnTo>
                  <a:pt x="4237383" y="1295400"/>
                </a:lnTo>
                <a:lnTo>
                  <a:pt x="4237383" y="6248400"/>
                </a:lnTo>
                <a:lnTo>
                  <a:pt x="0" y="624840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2000"/>
                </a:schemeClr>
              </a:gs>
              <a:gs pos="100000">
                <a:schemeClr val="accent2">
                  <a:alpha val="73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E1815-B591-ED4C-A8C8-290F0418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2483796"/>
            <a:ext cx="3342208" cy="3102388"/>
          </a:xfrm>
        </p:spPr>
        <p:txBody>
          <a:bodyPr wrap="square" lIns="0" tIns="0" rIns="0" bIns="0">
            <a:spAutoFit/>
          </a:bodyPr>
          <a:lstStyle/>
          <a:p>
            <a:pPr algn="ctr" defTabSz="457200" latinLnBrk="0"/>
            <a:r>
              <a:rPr lang="ru-RU" sz="2800" b="1" dirty="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  <a:sym typeface="Fjalla One"/>
              </a:rPr>
              <a:t>ОСНОВНЫЕ НАПРАВЛЕНИЯ БЮДЖЕ</a:t>
            </a:r>
            <a:r>
              <a:rPr lang="ru-RU" sz="2800" dirty="0">
                <a:solidFill>
                  <a:schemeClr val="bg2">
                    <a:lumMod val="90000"/>
                  </a:schemeClr>
                </a:solidFill>
                <a:latin typeface="+mj-lt"/>
                <a:cs typeface="+mj-cs"/>
                <a:sym typeface="Fjalla One"/>
              </a:rPr>
              <a:t>Т</a:t>
            </a:r>
            <a:r>
              <a:rPr lang="ru-RU" sz="2800" b="1" dirty="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  <a:sym typeface="Fjalla One"/>
              </a:rPr>
              <a:t>НОЙ</a:t>
            </a:r>
            <a:br>
              <a:rPr lang="ru-RU" sz="2800" b="1" dirty="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  <a:sym typeface="Fjalla One"/>
              </a:rPr>
            </a:br>
            <a:r>
              <a:rPr lang="ru-RU" sz="2800" b="1" dirty="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  <a:sym typeface="Fjalla One"/>
              </a:rPr>
              <a:t>ПОЛИТИКИ ГОРОДА БЛАГОВЕЩЕНСКА НА 2025 ГОД И ПЛАНОВЫЙ ПЕРИОД 2026 и 2027 ГОДОВ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CC5F76-BB9D-3B42-BCBC-955A9B21380B}"/>
              </a:ext>
            </a:extLst>
          </p:cNvPr>
          <p:cNvSpPr/>
          <p:nvPr/>
        </p:nvSpPr>
        <p:spPr>
          <a:xfrm>
            <a:off x="4423839" y="1547457"/>
            <a:ext cx="7758658" cy="469372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accent4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9388" algn="just">
              <a:lnSpc>
                <a:spcPct val="115000"/>
              </a:lnSpc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1. Обеспечение устойчивости и сбалансированности городского бюджета города Благовещенска при безусловном исполнении принятых обязательств наиболее эффективным способом.</a:t>
            </a:r>
          </a:p>
          <a:p>
            <a:pPr indent="179388" algn="just">
              <a:lnSpc>
                <a:spcPct val="115000"/>
              </a:lnSpc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2. Переход на новую систему управления муниципальными программами города Благовещенска, предусматривающую введение новых подходов к разработке и реализации, включая изменение системы целеполагания, структуры и содержания муниципальных программ.</a:t>
            </a:r>
          </a:p>
          <a:p>
            <a:pPr indent="179388" algn="just" fontAlgn="base">
              <a:lnSpc>
                <a:spcPct val="115000"/>
              </a:lnSpc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3. Повышение эффективности расходов городского бюджета путем недопущения принятия новых расходных обязательств, не обеспеченных источниками финансирования.</a:t>
            </a:r>
          </a:p>
          <a:p>
            <a:pPr indent="179388" algn="just" fontAlgn="base">
              <a:lnSpc>
                <a:spcPct val="115000"/>
              </a:lnSpc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4. Повышение эффективности и качества оказания муниципальных услуг (выполнения работ). </a:t>
            </a:r>
          </a:p>
          <a:p>
            <a:pPr indent="179388" algn="just" fontAlgn="base">
              <a:lnSpc>
                <a:spcPct val="115000"/>
              </a:lnSpc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5. Продолжение совершенствования процесса управления муниципальным имуществом, в том числе путем изъятия имущества, не используемого для оказания муниципальных услуг (выполнения работ), его реализации (продажи) или сдачи в аренду за счет восстановления и реконструкции объектов муниципальной собственности.</a:t>
            </a:r>
          </a:p>
          <a:p>
            <a:pPr indent="179388" algn="just" fontAlgn="base">
              <a:lnSpc>
                <a:spcPct val="115000"/>
              </a:lnSpc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6. Обеспечение установленного федеральным законодательством минимального размера оплаты труда.</a:t>
            </a:r>
          </a:p>
          <a:p>
            <a:pPr indent="179388" algn="just" fontAlgn="base">
              <a:lnSpc>
                <a:spcPct val="115000"/>
              </a:lnSpc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7. Обеспечение открытости и прозрачности бюджетного процесса города Благовещенска.</a:t>
            </a:r>
          </a:p>
          <a:p>
            <a:pPr indent="179388" algn="just" fontAlgn="base">
              <a:lnSpc>
                <a:spcPct val="115000"/>
              </a:lnSpc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8. Развитие механизмов взаимодействия органов местного самоуправления и жителей города Благовещенска за счет вовлечения граждан в процедуры обсуждения и принятия бюджетных решений, а также участие граждан в реализации инициативных проектах.</a:t>
            </a:r>
          </a:p>
          <a:p>
            <a:pPr indent="179388" algn="just">
              <a:lnSpc>
                <a:spcPct val="115000"/>
              </a:lnSpc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9. Осуществление контроля реализации муниципальных программ для принятия управленческих решений по определению, согласованию и реализации возможных изменений.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690CF6-9B85-F74C-9273-3EE53447E2D3}"/>
              </a:ext>
            </a:extLst>
          </p:cNvPr>
          <p:cNvGrpSpPr/>
          <p:nvPr/>
        </p:nvGrpSpPr>
        <p:grpSpPr>
          <a:xfrm>
            <a:off x="803870" y="609600"/>
            <a:ext cx="1530184" cy="1537234"/>
            <a:chOff x="4841875" y="3978275"/>
            <a:chExt cx="344488" cy="3460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0F0FAE-B088-D145-A046-AA422BFC3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325" y="3978275"/>
              <a:ext cx="300038" cy="301625"/>
            </a:xfrm>
            <a:prstGeom prst="rect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Line 68">
              <a:extLst>
                <a:ext uri="{FF2B5EF4-FFF2-40B4-BE49-F238E27FC236}">
                  <a16:creationId xmlns:a16="http://schemas.microsoft.com/office/drawing/2014/main" id="{C5C5EB36-02BF-0543-A0BB-B7C75C445C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038600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Line 69">
              <a:extLst>
                <a:ext uri="{FF2B5EF4-FFF2-40B4-BE49-F238E27FC236}">
                  <a16:creationId xmlns:a16="http://schemas.microsoft.com/office/drawing/2014/main" id="{AB679EA5-0202-4F46-BFAE-B9E598BFDE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068763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Line 70">
              <a:extLst>
                <a:ext uri="{FF2B5EF4-FFF2-40B4-BE49-F238E27FC236}">
                  <a16:creationId xmlns:a16="http://schemas.microsoft.com/office/drawing/2014/main" id="{BAA12C73-704A-A745-866B-6E87CB2C5E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098925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Line 71">
              <a:extLst>
                <a:ext uri="{FF2B5EF4-FFF2-40B4-BE49-F238E27FC236}">
                  <a16:creationId xmlns:a16="http://schemas.microsoft.com/office/drawing/2014/main" id="{40CA01F3-BA2A-E847-803C-3D77354A6D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129088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Line 72">
              <a:extLst>
                <a:ext uri="{FF2B5EF4-FFF2-40B4-BE49-F238E27FC236}">
                  <a16:creationId xmlns:a16="http://schemas.microsoft.com/office/drawing/2014/main" id="{04B6E4CA-8E28-874B-8E9A-8EB8D4D8A0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159250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Line 73">
              <a:extLst>
                <a:ext uri="{FF2B5EF4-FFF2-40B4-BE49-F238E27FC236}">
                  <a16:creationId xmlns:a16="http://schemas.microsoft.com/office/drawing/2014/main" id="{4A48D373-2860-3C46-B7A6-6898AAA17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189413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Line 74">
              <a:extLst>
                <a:ext uri="{FF2B5EF4-FFF2-40B4-BE49-F238E27FC236}">
                  <a16:creationId xmlns:a16="http://schemas.microsoft.com/office/drawing/2014/main" id="{D1713B8E-FD9E-EC42-A5B8-1359A93053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219575"/>
              <a:ext cx="90488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994DEDA-A747-A047-9332-6374EB2D9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875" y="4038600"/>
              <a:ext cx="285750" cy="285750"/>
            </a:xfrm>
            <a:custGeom>
              <a:avLst/>
              <a:gdLst>
                <a:gd name="T0" fmla="*/ 28 w 180"/>
                <a:gd name="T1" fmla="*/ 0 h 180"/>
                <a:gd name="T2" fmla="*/ 0 w 180"/>
                <a:gd name="T3" fmla="*/ 0 h 180"/>
                <a:gd name="T4" fmla="*/ 0 w 180"/>
                <a:gd name="T5" fmla="*/ 180 h 180"/>
                <a:gd name="T6" fmla="*/ 180 w 180"/>
                <a:gd name="T7" fmla="*/ 180 h 180"/>
                <a:gd name="T8" fmla="*/ 180 w 180"/>
                <a:gd name="T9" fmla="*/ 15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80">
                  <a:moveTo>
                    <a:pt x="28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80" y="180"/>
                  </a:lnTo>
                  <a:lnTo>
                    <a:pt x="180" y="152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938A98-A18F-2245-8EBD-0CB36354D685}"/>
              </a:ext>
            </a:extLst>
          </p:cNvPr>
          <p:cNvCxnSpPr>
            <a:cxnSpLocks/>
          </p:cNvCxnSpPr>
          <p:nvPr/>
        </p:nvCxnSpPr>
        <p:spPr>
          <a:xfrm>
            <a:off x="807826" y="180642"/>
            <a:ext cx="105763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F38F9AE-CC3B-4D36-A899-D8BBF961AC87}"/>
              </a:ext>
            </a:extLst>
          </p:cNvPr>
          <p:cNvSpPr txBox="1"/>
          <p:nvPr/>
        </p:nvSpPr>
        <p:spPr>
          <a:xfrm>
            <a:off x="2604523" y="173995"/>
            <a:ext cx="9054077" cy="1397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Бюджетная политика на ближайший трёхлетний период будет направлена на сохранение преемственности в отношении определенных ранее приоритетов и их достижений, скорректированных с учетом текущей ситуации в стране.</a:t>
            </a:r>
            <a:endParaRPr lang="ru-RU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Неизменными остаются базовые ориентиры бюджетной политики – это социальная направленность городского бюджета, гарантированное исполнение действующих расходных обязательств.</a:t>
            </a:r>
          </a:p>
          <a:p>
            <a:pPr indent="179388" algn="just">
              <a:lnSpc>
                <a:spcPct val="115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Первоочередными задачами бюджетной политики являются:</a:t>
            </a:r>
          </a:p>
        </p:txBody>
      </p:sp>
    </p:spTree>
    <p:extLst>
      <p:ext uri="{BB962C8B-B14F-4D97-AF65-F5344CB8AC3E}">
        <p14:creationId xmlns:p14="http://schemas.microsoft.com/office/powerpoint/2010/main" val="642808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A308690-7077-4833-A19E-EBD6D19665C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A308690-7077-4833-A19E-EBD6D19665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5DF3C9E-25AC-4B76-8B15-76C91FDE44A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3A6F822-150F-488B-AC12-6E2B98C9A9F5}"/>
              </a:ext>
            </a:extLst>
          </p:cNvPr>
          <p:cNvSpPr/>
          <p:nvPr/>
        </p:nvSpPr>
        <p:spPr>
          <a:xfrm>
            <a:off x="592673" y="2730025"/>
            <a:ext cx="1549399" cy="202868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>
                  <a:alpha val="63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27BB-4784-43E9-8F13-111F3732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6400"/>
            <a:ext cx="8707704" cy="8890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ВЕРХНИЙ ПРЕДЕЛ МУНИЦИПАЛЬНОГО ДОЛГА</a:t>
            </a:r>
            <a:endParaRPr lang="en-ID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77981A-B309-46FD-BC0B-60734B5C7882}"/>
              </a:ext>
            </a:extLst>
          </p:cNvPr>
          <p:cNvSpPr txBox="1">
            <a:spLocks/>
          </p:cNvSpPr>
          <p:nvPr/>
        </p:nvSpPr>
        <p:spPr>
          <a:xfrm>
            <a:off x="972655" y="1924456"/>
            <a:ext cx="2309191" cy="6647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$25000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F85D3A-4D2A-4925-B059-5E7A3611BEE0}"/>
              </a:ext>
            </a:extLst>
          </p:cNvPr>
          <p:cNvCxnSpPr>
            <a:cxnSpLocks/>
          </p:cNvCxnSpPr>
          <p:nvPr/>
        </p:nvCxnSpPr>
        <p:spPr>
          <a:xfrm>
            <a:off x="1367373" y="2638194"/>
            <a:ext cx="174625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8814C8-93A1-42CA-81C6-1E2C79BE885F}"/>
              </a:ext>
            </a:extLst>
          </p:cNvPr>
          <p:cNvGrpSpPr/>
          <p:nvPr/>
        </p:nvGrpSpPr>
        <p:grpSpPr>
          <a:xfrm>
            <a:off x="955656" y="3230543"/>
            <a:ext cx="817980" cy="825522"/>
            <a:chOff x="4841876" y="3990976"/>
            <a:chExt cx="344488" cy="347663"/>
          </a:xfrm>
        </p:grpSpPr>
        <p:sp>
          <p:nvSpPr>
            <p:cNvPr id="18" name="Rectangle 143">
              <a:extLst>
                <a:ext uri="{FF2B5EF4-FFF2-40B4-BE49-F238E27FC236}">
                  <a16:creationId xmlns:a16="http://schemas.microsoft.com/office/drawing/2014/main" id="{7E664672-46EC-4380-A1BB-3DF5A343F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1876" y="4187826"/>
              <a:ext cx="60325" cy="120650"/>
            </a:xfrm>
            <a:prstGeom prst="rect">
              <a:avLst/>
            </a:prstGeom>
            <a:noFill/>
            <a:ln w="22225" cap="flat">
              <a:solidFill>
                <a:schemeClr val="bg1">
                  <a:alpha val="99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44">
              <a:extLst>
                <a:ext uri="{FF2B5EF4-FFF2-40B4-BE49-F238E27FC236}">
                  <a16:creationId xmlns:a16="http://schemas.microsoft.com/office/drawing/2014/main" id="{CB3096FD-DE78-4D05-BEF2-3C3566BB7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1" y="4229101"/>
              <a:ext cx="284163" cy="109538"/>
            </a:xfrm>
            <a:custGeom>
              <a:avLst/>
              <a:gdLst>
                <a:gd name="T0" fmla="*/ 0 w 76"/>
                <a:gd name="T1" fmla="*/ 15 h 29"/>
                <a:gd name="T2" fmla="*/ 76 w 76"/>
                <a:gd name="T3" fmla="*/ 5 h 29"/>
                <a:gd name="T4" fmla="*/ 64 w 76"/>
                <a:gd name="T5" fmla="*/ 1 h 29"/>
                <a:gd name="T6" fmla="*/ 46 w 76"/>
                <a:gd name="T7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9">
                  <a:moveTo>
                    <a:pt x="0" y="15"/>
                  </a:moveTo>
                  <a:cubicBezTo>
                    <a:pt x="42" y="29"/>
                    <a:pt x="28" y="29"/>
                    <a:pt x="76" y="5"/>
                  </a:cubicBezTo>
                  <a:cubicBezTo>
                    <a:pt x="72" y="1"/>
                    <a:pt x="68" y="0"/>
                    <a:pt x="64" y="1"/>
                  </a:cubicBezTo>
                  <a:cubicBezTo>
                    <a:pt x="46" y="7"/>
                    <a:pt x="46" y="7"/>
                    <a:pt x="46" y="7"/>
                  </a:cubicBezTo>
                </a:path>
              </a:pathLst>
            </a:custGeom>
            <a:noFill/>
            <a:ln w="22225" cap="rnd">
              <a:solidFill>
                <a:schemeClr val="bg1">
                  <a:alpha val="99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145">
              <a:extLst>
                <a:ext uri="{FF2B5EF4-FFF2-40B4-BE49-F238E27FC236}">
                  <a16:creationId xmlns:a16="http://schemas.microsoft.com/office/drawing/2014/main" id="{D9F4E1DC-39D4-4FE7-91DF-C0776760F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1" y="4202114"/>
              <a:ext cx="179388" cy="60325"/>
            </a:xfrm>
            <a:custGeom>
              <a:avLst/>
              <a:gdLst>
                <a:gd name="T0" fmla="*/ 0 w 48"/>
                <a:gd name="T1" fmla="*/ 0 h 16"/>
                <a:gd name="T2" fmla="*/ 12 w 48"/>
                <a:gd name="T3" fmla="*/ 0 h 16"/>
                <a:gd name="T4" fmla="*/ 30 w 48"/>
                <a:gd name="T5" fmla="*/ 8 h 16"/>
                <a:gd name="T6" fmla="*/ 42 w 48"/>
                <a:gd name="T7" fmla="*/ 8 h 16"/>
                <a:gd name="T8" fmla="*/ 42 w 48"/>
                <a:gd name="T9" fmla="*/ 16 h 16"/>
                <a:gd name="T10" fmla="*/ 20 w 48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6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1" y="0"/>
                    <a:pt x="28" y="6"/>
                    <a:pt x="30" y="8"/>
                  </a:cubicBezTo>
                  <a:cubicBezTo>
                    <a:pt x="30" y="8"/>
                    <a:pt x="36" y="8"/>
                    <a:pt x="42" y="8"/>
                  </a:cubicBezTo>
                  <a:cubicBezTo>
                    <a:pt x="48" y="8"/>
                    <a:pt x="48" y="16"/>
                    <a:pt x="42" y="16"/>
                  </a:cubicBezTo>
                  <a:cubicBezTo>
                    <a:pt x="20" y="16"/>
                    <a:pt x="20" y="16"/>
                    <a:pt x="20" y="16"/>
                  </a:cubicBezTo>
                </a:path>
              </a:pathLst>
            </a:custGeom>
            <a:noFill/>
            <a:ln w="22225" cap="rnd">
              <a:solidFill>
                <a:schemeClr val="bg1">
                  <a:alpha val="99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Oval 146">
              <a:extLst>
                <a:ext uri="{FF2B5EF4-FFF2-40B4-BE49-F238E27FC236}">
                  <a16:creationId xmlns:a16="http://schemas.microsoft.com/office/drawing/2014/main" id="{EFC56265-01C7-4F37-AD87-B4A24F31B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426" y="3990976"/>
              <a:ext cx="90488" cy="90488"/>
            </a:xfrm>
            <a:prstGeom prst="ellipse">
              <a:avLst/>
            </a:prstGeom>
            <a:noFill/>
            <a:ln w="22225" cap="rnd">
              <a:solidFill>
                <a:schemeClr val="bg1">
                  <a:alpha val="99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Oval 147">
              <a:extLst>
                <a:ext uri="{FF2B5EF4-FFF2-40B4-BE49-F238E27FC236}">
                  <a16:creationId xmlns:a16="http://schemas.microsoft.com/office/drawing/2014/main" id="{164A7B0A-7D10-4E4D-B912-C561CF9D9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097339"/>
              <a:ext cx="90488" cy="90488"/>
            </a:xfrm>
            <a:prstGeom prst="ellipse">
              <a:avLst/>
            </a:prstGeom>
            <a:noFill/>
            <a:ln w="22225" cap="rnd">
              <a:solidFill>
                <a:schemeClr val="bg1">
                  <a:alpha val="99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Line 148">
              <a:extLst>
                <a:ext uri="{FF2B5EF4-FFF2-40B4-BE49-F238E27FC236}">
                  <a16:creationId xmlns:a16="http://schemas.microsoft.com/office/drawing/2014/main" id="{5733EA70-8926-434C-A215-C922A4C4E1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1263" y="4127501"/>
              <a:ext cx="0" cy="30163"/>
            </a:xfrm>
            <a:prstGeom prst="line">
              <a:avLst/>
            </a:prstGeom>
            <a:noFill/>
            <a:ln w="22225" cap="rnd">
              <a:solidFill>
                <a:schemeClr val="bg1">
                  <a:alpha val="99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Line 149">
              <a:extLst>
                <a:ext uri="{FF2B5EF4-FFF2-40B4-BE49-F238E27FC236}">
                  <a16:creationId xmlns:a16="http://schemas.microsoft.com/office/drawing/2014/main" id="{7E63B8B0-4995-4326-9B86-9AFDB78058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7463" y="4021139"/>
              <a:ext cx="0" cy="30163"/>
            </a:xfrm>
            <a:prstGeom prst="line">
              <a:avLst/>
            </a:prstGeom>
            <a:noFill/>
            <a:ln w="22225" cap="rnd">
              <a:solidFill>
                <a:schemeClr val="bg1">
                  <a:alpha val="99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F56DA5A-0D88-454E-B35F-67C9DBF91719}"/>
              </a:ext>
            </a:extLst>
          </p:cNvPr>
          <p:cNvSpPr/>
          <p:nvPr/>
        </p:nvSpPr>
        <p:spPr>
          <a:xfrm>
            <a:off x="1084305" y="1748559"/>
            <a:ext cx="2634466" cy="66479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01.01.2026</a:t>
            </a:r>
            <a:endParaRPr lang="en-ID" sz="2800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A5451C3-E9DE-43BB-8D18-DC717C392096}"/>
              </a:ext>
            </a:extLst>
          </p:cNvPr>
          <p:cNvSpPr/>
          <p:nvPr/>
        </p:nvSpPr>
        <p:spPr>
          <a:xfrm>
            <a:off x="5134406" y="1699662"/>
            <a:ext cx="2634466" cy="66479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01.01.2027</a:t>
            </a:r>
            <a:endParaRPr lang="en-ID" sz="2000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BAA8AB7-CA1D-4528-B070-C40BB0C9F66B}"/>
              </a:ext>
            </a:extLst>
          </p:cNvPr>
          <p:cNvCxnSpPr>
            <a:cxnSpLocks/>
          </p:cNvCxnSpPr>
          <p:nvPr/>
        </p:nvCxnSpPr>
        <p:spPr>
          <a:xfrm>
            <a:off x="0" y="4956314"/>
            <a:ext cx="12192000" cy="53667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C65CEAA-ACB1-4EEF-8267-D781AE738B96}"/>
              </a:ext>
            </a:extLst>
          </p:cNvPr>
          <p:cNvSpPr txBox="1"/>
          <p:nvPr/>
        </p:nvSpPr>
        <p:spPr>
          <a:xfrm>
            <a:off x="6110046" y="2403088"/>
            <a:ext cx="59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F81D028-2132-44F4-910C-07B5258AFDCB}"/>
              </a:ext>
            </a:extLst>
          </p:cNvPr>
          <p:cNvSpPr/>
          <p:nvPr/>
        </p:nvSpPr>
        <p:spPr>
          <a:xfrm>
            <a:off x="1954758" y="5345846"/>
            <a:ext cx="1790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</a:t>
            </a: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B26DA445-8B81-4148-B0EE-093793EEDB7E}"/>
              </a:ext>
            </a:extLst>
          </p:cNvPr>
          <p:cNvSpPr/>
          <p:nvPr/>
        </p:nvSpPr>
        <p:spPr>
          <a:xfrm>
            <a:off x="4796281" y="3806222"/>
            <a:ext cx="3257838" cy="826360"/>
          </a:xfrm>
          <a:prstGeom prst="ellipse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1 297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A14B66E8-206B-43EC-AD83-6D912F7DC8B7}"/>
              </a:ext>
            </a:extLst>
          </p:cNvPr>
          <p:cNvCxnSpPr>
            <a:cxnSpLocks/>
          </p:cNvCxnSpPr>
          <p:nvPr/>
        </p:nvCxnSpPr>
        <p:spPr>
          <a:xfrm>
            <a:off x="2277887" y="2421759"/>
            <a:ext cx="4147313" cy="1341306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B6BB1B0A-3FB6-4A16-A877-6207CC6BDBE7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6451639" y="2364459"/>
            <a:ext cx="0" cy="1359977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9EACC3BF-2360-4BDE-B2C2-63716583DBBE}"/>
              </a:ext>
            </a:extLst>
          </p:cNvPr>
          <p:cNvCxnSpPr>
            <a:cxnSpLocks/>
          </p:cNvCxnSpPr>
          <p:nvPr/>
        </p:nvCxnSpPr>
        <p:spPr>
          <a:xfrm flipV="1">
            <a:off x="6451639" y="2412778"/>
            <a:ext cx="4084123" cy="1350287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8B8B7D7-72D7-4613-B9B2-832A37E3D167}"/>
              </a:ext>
            </a:extLst>
          </p:cNvPr>
          <p:cNvSpPr txBox="1"/>
          <p:nvPr/>
        </p:nvSpPr>
        <p:spPr>
          <a:xfrm>
            <a:off x="9068431" y="5341094"/>
            <a:ext cx="1605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A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D7299EF-FD63-409C-B36F-A72AD7CF7F51}"/>
              </a:ext>
            </a:extLst>
          </p:cNvPr>
          <p:cNvSpPr txBox="1"/>
          <p:nvPr/>
        </p:nvSpPr>
        <p:spPr>
          <a:xfrm>
            <a:off x="5378180" y="5335746"/>
            <a:ext cx="1790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A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год  </a:t>
            </a:r>
            <a:endParaRPr lang="ru-RU" sz="2800" dirty="0">
              <a:solidFill>
                <a:srgbClr val="8A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D1EDC58-1BBF-40F3-BE2C-C1B7DAE769EF}"/>
              </a:ext>
            </a:extLst>
          </p:cNvPr>
          <p:cNvSpPr txBox="1"/>
          <p:nvPr/>
        </p:nvSpPr>
        <p:spPr>
          <a:xfrm>
            <a:off x="2277887" y="5910842"/>
            <a:ext cx="1131694" cy="584775"/>
          </a:xfrm>
          <a:prstGeom prst="rect">
            <a:avLst/>
          </a:prstGeom>
          <a:solidFill>
            <a:srgbClr val="FF33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E41B62-9697-41C7-9058-0FA02E5AE31D}"/>
              </a:ext>
            </a:extLst>
          </p:cNvPr>
          <p:cNvSpPr txBox="1"/>
          <p:nvPr/>
        </p:nvSpPr>
        <p:spPr>
          <a:xfrm>
            <a:off x="5756876" y="5910842"/>
            <a:ext cx="1033393" cy="584775"/>
          </a:xfrm>
          <a:prstGeom prst="rect">
            <a:avLst/>
          </a:prstGeom>
          <a:solidFill>
            <a:srgbClr val="FF33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183</a:t>
            </a:r>
            <a:endParaRPr lang="ru-RU" sz="3200" i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94263CD-F2EC-4143-B50F-C045891AA4A3}"/>
              </a:ext>
            </a:extLst>
          </p:cNvPr>
          <p:cNvSpPr txBox="1"/>
          <p:nvPr/>
        </p:nvSpPr>
        <p:spPr>
          <a:xfrm>
            <a:off x="9354290" y="5869066"/>
            <a:ext cx="1033394" cy="584775"/>
          </a:xfrm>
          <a:prstGeom prst="rect">
            <a:avLst/>
          </a:prstGeom>
          <a:solidFill>
            <a:srgbClr val="FF33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236</a:t>
            </a:r>
            <a:endParaRPr lang="ru-RU" sz="3200" i="1" dirty="0"/>
          </a:p>
        </p:txBody>
      </p:sp>
      <p:sp>
        <p:nvSpPr>
          <p:cNvPr id="68" name="Rectangle: Rounded Corners 33">
            <a:extLst>
              <a:ext uri="{FF2B5EF4-FFF2-40B4-BE49-F238E27FC236}">
                <a16:creationId xmlns:a16="http://schemas.microsoft.com/office/drawing/2014/main" id="{79D1CE72-260B-4F5D-81CE-AFED8F8FC4AE}"/>
              </a:ext>
            </a:extLst>
          </p:cNvPr>
          <p:cNvSpPr/>
          <p:nvPr/>
        </p:nvSpPr>
        <p:spPr>
          <a:xfrm>
            <a:off x="8961998" y="1703295"/>
            <a:ext cx="2634466" cy="66479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01.01.2028</a:t>
            </a:r>
            <a:endParaRPr lang="en-ID" sz="2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E8B413-D638-4A13-A2A0-5FF1F5BDA71C}"/>
              </a:ext>
            </a:extLst>
          </p:cNvPr>
          <p:cNvSpPr/>
          <p:nvPr/>
        </p:nvSpPr>
        <p:spPr>
          <a:xfrm>
            <a:off x="2969178" y="5091504"/>
            <a:ext cx="6281735" cy="350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Объем расходов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на обслуживание долга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6A5AAD-3EC5-4A32-B683-19E686416AD1}"/>
              </a:ext>
            </a:extLst>
          </p:cNvPr>
          <p:cNvSpPr txBox="1"/>
          <p:nvPr/>
        </p:nvSpPr>
        <p:spPr>
          <a:xfrm>
            <a:off x="10279231" y="749335"/>
            <a:ext cx="155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924177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9645E4D-7FDC-054F-BA3F-3C288C11FCA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6" name="think-cell Slide" r:id="rId5" imgW="7761960" imgH="10047960" progId="">
                  <p:embed/>
                </p:oleObj>
              </mc:Choice>
              <mc:Fallback>
                <p:oleObj name="think-cell Slide" r:id="rId5" imgW="7761960" imgH="100479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9645E4D-7FDC-054F-BA3F-3C288C11FC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" name="Picture 74">
            <a:extLst>
              <a:ext uri="{FF2B5EF4-FFF2-40B4-BE49-F238E27FC236}">
                <a16:creationId xmlns:a16="http://schemas.microsoft.com/office/drawing/2014/main" id="{484251A0-ABF6-6A45-B9ED-301BF99F95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34" b="-80"/>
          <a:stretch/>
        </p:blipFill>
        <p:spPr>
          <a:xfrm>
            <a:off x="533400" y="1"/>
            <a:ext cx="11125199" cy="6248400"/>
          </a:xfrm>
          <a:prstGeom prst="rect">
            <a:avLst/>
          </a:prstGeom>
        </p:spPr>
      </p:pic>
      <p:sp>
        <p:nvSpPr>
          <p:cNvPr id="77" name="Freeform 76">
            <a:extLst>
              <a:ext uri="{FF2B5EF4-FFF2-40B4-BE49-F238E27FC236}">
                <a16:creationId xmlns:a16="http://schemas.microsoft.com/office/drawing/2014/main" id="{BF8F2919-4BEE-2745-A8F3-086E9F8588C2}"/>
              </a:ext>
            </a:extLst>
          </p:cNvPr>
          <p:cNvSpPr/>
          <p:nvPr/>
        </p:nvSpPr>
        <p:spPr>
          <a:xfrm>
            <a:off x="328526" y="0"/>
            <a:ext cx="11330071" cy="6698513"/>
          </a:xfrm>
          <a:custGeom>
            <a:avLst/>
            <a:gdLst>
              <a:gd name="connsiteX0" fmla="*/ 0 w 11125200"/>
              <a:gd name="connsiteY0" fmla="*/ 0 h 6248400"/>
              <a:gd name="connsiteX1" fmla="*/ 11125200 w 11125200"/>
              <a:gd name="connsiteY1" fmla="*/ 0 h 6248400"/>
              <a:gd name="connsiteX2" fmla="*/ 11125200 w 11125200"/>
              <a:gd name="connsiteY2" fmla="*/ 753035 h 6248400"/>
              <a:gd name="connsiteX3" fmla="*/ 2499083 w 11125200"/>
              <a:gd name="connsiteY3" fmla="*/ 753035 h 6248400"/>
              <a:gd name="connsiteX4" fmla="*/ 2499083 w 11125200"/>
              <a:gd name="connsiteY4" fmla="*/ 2061882 h 6248400"/>
              <a:gd name="connsiteX5" fmla="*/ 11125200 w 11125200"/>
              <a:gd name="connsiteY5" fmla="*/ 2061882 h 6248400"/>
              <a:gd name="connsiteX6" fmla="*/ 11125200 w 11125200"/>
              <a:gd name="connsiteY6" fmla="*/ 6248400 h 6248400"/>
              <a:gd name="connsiteX7" fmla="*/ 0 w 11125200"/>
              <a:gd name="connsiteY7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25200" h="6248400">
                <a:moveTo>
                  <a:pt x="0" y="0"/>
                </a:moveTo>
                <a:lnTo>
                  <a:pt x="11125200" y="0"/>
                </a:lnTo>
                <a:lnTo>
                  <a:pt x="11125200" y="753035"/>
                </a:lnTo>
                <a:lnTo>
                  <a:pt x="2499083" y="753035"/>
                </a:lnTo>
                <a:lnTo>
                  <a:pt x="2499083" y="2061882"/>
                </a:lnTo>
                <a:lnTo>
                  <a:pt x="11125200" y="2061882"/>
                </a:lnTo>
                <a:lnTo>
                  <a:pt x="11125200" y="6248400"/>
                </a:lnTo>
                <a:lnTo>
                  <a:pt x="0" y="624840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2">
                  <a:alpha val="6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9B75C5-4994-3442-8D94-C347E60BCEED}"/>
              </a:ext>
            </a:extLst>
          </p:cNvPr>
          <p:cNvSpPr/>
          <p:nvPr/>
        </p:nvSpPr>
        <p:spPr>
          <a:xfrm>
            <a:off x="687176" y="0"/>
            <a:ext cx="1599094" cy="206188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2D1382D4-50C5-214D-920A-D3424255DE1F}"/>
              </a:ext>
            </a:extLst>
          </p:cNvPr>
          <p:cNvSpPr txBox="1">
            <a:spLocks/>
          </p:cNvSpPr>
          <p:nvPr/>
        </p:nvSpPr>
        <p:spPr>
          <a:xfrm>
            <a:off x="533400" y="65431"/>
            <a:ext cx="11440928" cy="7755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 defTabSz="457200" latinLnBrk="0"/>
            <a:r>
              <a:rPr lang="ru-RU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ОС	НОВНЫЕ ПАРАМЕТРЫ ПРОГНОЗА СОЦИАЛЬНО-ЭКОНОМИЧЕСКОГО РАЗВИТИЯ ГОРОДА БЛАГОВЕЩЕНСКА НА 2025-2027 ГОДЫ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23D5DFA-5101-5743-A205-0CD501C8E341}"/>
              </a:ext>
            </a:extLst>
          </p:cNvPr>
          <p:cNvGrpSpPr/>
          <p:nvPr/>
        </p:nvGrpSpPr>
        <p:grpSpPr>
          <a:xfrm>
            <a:off x="1011139" y="938388"/>
            <a:ext cx="630662" cy="636476"/>
            <a:chOff x="2684463" y="3619500"/>
            <a:chExt cx="344487" cy="34766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8A6DC5E-1E08-3040-8654-FFF4D770F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8913" y="3709988"/>
              <a:ext cx="180975" cy="257175"/>
            </a:xfrm>
            <a:prstGeom prst="rect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366AE0D-BD43-A545-9D46-964C38FA5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463" y="3619500"/>
              <a:ext cx="90488" cy="241300"/>
            </a:xfrm>
            <a:custGeom>
              <a:avLst/>
              <a:gdLst>
                <a:gd name="T0" fmla="*/ 12 w 24"/>
                <a:gd name="T1" fmla="*/ 64 h 64"/>
                <a:gd name="T2" fmla="*/ 0 w 24"/>
                <a:gd name="T3" fmla="*/ 64 h 64"/>
                <a:gd name="T4" fmla="*/ 0 w 24"/>
                <a:gd name="T5" fmla="*/ 12 h 64"/>
                <a:gd name="T6" fmla="*/ 12 w 24"/>
                <a:gd name="T7" fmla="*/ 0 h 64"/>
                <a:gd name="T8" fmla="*/ 24 w 24"/>
                <a:gd name="T9" fmla="*/ 12 h 64"/>
                <a:gd name="T10" fmla="*/ 12 w 24"/>
                <a:gd name="T11" fmla="*/ 24 h 64"/>
                <a:gd name="T12" fmla="*/ 12 w 24"/>
                <a:gd name="T13" fmla="*/ 16 h 64"/>
                <a:gd name="T14" fmla="*/ 23 w 24"/>
                <a:gd name="T15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64">
                  <a:moveTo>
                    <a:pt x="12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3" y="16"/>
                    <a:pt x="23" y="16"/>
                    <a:pt x="23" y="16"/>
                  </a:cubicBez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F311D477-F21F-4743-8A67-848B45506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913" y="3619500"/>
              <a:ext cx="225425" cy="90488"/>
            </a:xfrm>
            <a:custGeom>
              <a:avLst/>
              <a:gdLst>
                <a:gd name="T0" fmla="*/ 48 w 60"/>
                <a:gd name="T1" fmla="*/ 24 h 24"/>
                <a:gd name="T2" fmla="*/ 60 w 60"/>
                <a:gd name="T3" fmla="*/ 12 h 24"/>
                <a:gd name="T4" fmla="*/ 48 w 60"/>
                <a:gd name="T5" fmla="*/ 0 h 24"/>
                <a:gd name="T6" fmla="*/ 0 w 6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24">
                  <a:moveTo>
                    <a:pt x="48" y="24"/>
                  </a:moveTo>
                  <a:cubicBezTo>
                    <a:pt x="55" y="24"/>
                    <a:pt x="60" y="19"/>
                    <a:pt x="60" y="12"/>
                  </a:cubicBezTo>
                  <a:cubicBezTo>
                    <a:pt x="60" y="5"/>
                    <a:pt x="55" y="0"/>
                    <a:pt x="48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Line 8">
              <a:extLst>
                <a:ext uri="{FF2B5EF4-FFF2-40B4-BE49-F238E27FC236}">
                  <a16:creationId xmlns:a16="http://schemas.microsoft.com/office/drawing/2014/main" id="{2FCFF3E3-24E1-3D44-B0D6-9C285B54CF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770313"/>
              <a:ext cx="60325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Line 9">
              <a:extLst>
                <a:ext uri="{FF2B5EF4-FFF2-40B4-BE49-F238E27FC236}">
                  <a16:creationId xmlns:a16="http://schemas.microsoft.com/office/drawing/2014/main" id="{259CECBD-A458-754C-B9DC-18DC8F97D1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830638"/>
              <a:ext cx="60325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Line 10">
              <a:extLst>
                <a:ext uri="{FF2B5EF4-FFF2-40B4-BE49-F238E27FC236}">
                  <a16:creationId xmlns:a16="http://schemas.microsoft.com/office/drawing/2014/main" id="{DB543766-C70F-4240-AA19-423A7C14DE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892550"/>
              <a:ext cx="60325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F0E92800-3C86-0542-BAB0-7D5073052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75" y="3740150"/>
              <a:ext cx="38100" cy="30163"/>
            </a:xfrm>
            <a:custGeom>
              <a:avLst/>
              <a:gdLst>
                <a:gd name="T0" fmla="*/ 0 w 24"/>
                <a:gd name="T1" fmla="*/ 14 h 19"/>
                <a:gd name="T2" fmla="*/ 5 w 24"/>
                <a:gd name="T3" fmla="*/ 19 h 19"/>
                <a:gd name="T4" fmla="*/ 24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14"/>
                  </a:moveTo>
                  <a:lnTo>
                    <a:pt x="5" y="19"/>
                  </a:lnTo>
                  <a:lnTo>
                    <a:pt x="24" y="0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504F232A-051F-154E-969D-BF6FA53EE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75" y="3800475"/>
              <a:ext cx="38100" cy="30163"/>
            </a:xfrm>
            <a:custGeom>
              <a:avLst/>
              <a:gdLst>
                <a:gd name="T0" fmla="*/ 0 w 24"/>
                <a:gd name="T1" fmla="*/ 15 h 19"/>
                <a:gd name="T2" fmla="*/ 5 w 24"/>
                <a:gd name="T3" fmla="*/ 19 h 19"/>
                <a:gd name="T4" fmla="*/ 24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15"/>
                  </a:moveTo>
                  <a:lnTo>
                    <a:pt x="5" y="19"/>
                  </a:lnTo>
                  <a:lnTo>
                    <a:pt x="24" y="0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65D3B5D-6EE2-694C-9B43-0E734FAA3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3702050"/>
              <a:ext cx="44450" cy="265113"/>
            </a:xfrm>
            <a:custGeom>
              <a:avLst/>
              <a:gdLst>
                <a:gd name="T0" fmla="*/ 12 w 12"/>
                <a:gd name="T1" fmla="*/ 64 h 70"/>
                <a:gd name="T2" fmla="*/ 6 w 12"/>
                <a:gd name="T3" fmla="*/ 70 h 70"/>
                <a:gd name="T4" fmla="*/ 0 w 12"/>
                <a:gd name="T5" fmla="*/ 64 h 70"/>
                <a:gd name="T6" fmla="*/ 0 w 12"/>
                <a:gd name="T7" fmla="*/ 6 h 70"/>
                <a:gd name="T8" fmla="*/ 6 w 12"/>
                <a:gd name="T9" fmla="*/ 0 h 70"/>
                <a:gd name="T10" fmla="*/ 12 w 12"/>
                <a:gd name="T11" fmla="*/ 6 h 70"/>
                <a:gd name="T12" fmla="*/ 12 w 12"/>
                <a:gd name="T13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0">
                  <a:moveTo>
                    <a:pt x="12" y="64"/>
                  </a:moveTo>
                  <a:cubicBezTo>
                    <a:pt x="12" y="67"/>
                    <a:pt x="9" y="70"/>
                    <a:pt x="6" y="70"/>
                  </a:cubicBezTo>
                  <a:cubicBezTo>
                    <a:pt x="3" y="70"/>
                    <a:pt x="0" y="67"/>
                    <a:pt x="0" y="6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lnTo>
                    <a:pt x="12" y="64"/>
                  </a:ln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Line 14">
              <a:extLst>
                <a:ext uri="{FF2B5EF4-FFF2-40B4-BE49-F238E27FC236}">
                  <a16:creationId xmlns:a16="http://schemas.microsoft.com/office/drawing/2014/main" id="{47DD8956-AEFA-894A-A97F-FE26F02221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4500" y="3937000"/>
              <a:ext cx="44450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Line 15">
              <a:extLst>
                <a:ext uri="{FF2B5EF4-FFF2-40B4-BE49-F238E27FC236}">
                  <a16:creationId xmlns:a16="http://schemas.microsoft.com/office/drawing/2014/main" id="{9E279060-98CC-4C47-837A-977EEAF173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4500" y="3830638"/>
              <a:ext cx="44450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EC769EF3-113F-1C43-89F1-A2958C41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338" y="3717925"/>
              <a:ext cx="30163" cy="136525"/>
            </a:xfrm>
            <a:custGeom>
              <a:avLst/>
              <a:gdLst>
                <a:gd name="T0" fmla="*/ 0 w 8"/>
                <a:gd name="T1" fmla="*/ 36 h 36"/>
                <a:gd name="T2" fmla="*/ 0 w 8"/>
                <a:gd name="T3" fmla="*/ 6 h 36"/>
                <a:gd name="T4" fmla="*/ 6 w 8"/>
                <a:gd name="T5" fmla="*/ 0 h 36"/>
                <a:gd name="T6" fmla="*/ 8 w 8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6">
                  <a:moveTo>
                    <a:pt x="0" y="3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aphicFrame>
        <p:nvGraphicFramePr>
          <p:cNvPr id="39" name="Таблица 38">
            <a:extLst>
              <a:ext uri="{FF2B5EF4-FFF2-40B4-BE49-F238E27FC236}">
                <a16:creationId xmlns:a16="http://schemas.microsoft.com/office/drawing/2014/main" id="{0C9CA65E-16FC-428E-BDC5-D73E7CBC8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350509"/>
              </p:ext>
            </p:extLst>
          </p:nvPr>
        </p:nvGraphicFramePr>
        <p:xfrm>
          <a:off x="669830" y="889614"/>
          <a:ext cx="10647461" cy="5468263"/>
        </p:xfrm>
        <a:graphic>
          <a:graphicData uri="http://schemas.openxmlformats.org/drawingml/2006/table">
            <a:tbl>
              <a:tblPr/>
              <a:tblGrid>
                <a:gridCol w="4160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0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9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8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8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8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89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8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189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16348">
                <a:tc row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+mn-cs"/>
                        </a:rPr>
                        <a:t>Показатели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Единица </a:t>
                      </a:r>
                    </a:p>
                    <a:p>
                      <a:pPr marL="0" algn="ctr" defTabSz="914400" rtl="0" eaLnBrk="1" fontAlgn="ctr" latinLnBrk="1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измерения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отчет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отчет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оценка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прогноз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2027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Консервативный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базовый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консервативный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базовый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консервативный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базовый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31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l" defTabSz="914400" rtl="0" eaLnBrk="1" fontAlgn="ctr" latinLnBrk="1" hangingPunct="1"/>
                      <a:r>
                        <a:rPr lang="ru-RU" sz="900" b="1" i="0" u="none" strike="noStrike" kern="1200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+mn-cs"/>
                        </a:rPr>
                        <a:t>Численность населения (среднегодовая)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lang="ru-RU" sz="900" b="1" i="0" u="none" strike="noStrike" kern="1200" dirty="0" err="1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тыс.чел</a:t>
                      </a:r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46,3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246,</a:t>
                      </a:r>
                      <a:r>
                        <a:rPr lang="en-US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6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24</a:t>
                      </a:r>
                      <a:r>
                        <a:rPr lang="en-US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4,6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24</a:t>
                      </a:r>
                      <a:r>
                        <a:rPr lang="en-US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3,9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24</a:t>
                      </a:r>
                      <a:r>
                        <a:rPr lang="en-US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3,9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24</a:t>
                      </a:r>
                      <a:r>
                        <a:rPr lang="en-US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24</a:t>
                      </a:r>
                      <a:r>
                        <a:rPr lang="en-US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24</a:t>
                      </a:r>
                      <a:r>
                        <a:rPr lang="en-US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4,1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24</a:t>
                      </a:r>
                      <a:r>
                        <a:rPr lang="en-US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4,1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07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Ввод в действие жилых домов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тыс. кв. м </a:t>
                      </a:r>
                    </a:p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в </a:t>
                      </a:r>
                      <a:r>
                        <a:rPr lang="ru-RU" sz="900" b="1" i="0" u="none" strike="noStrike" dirty="0" err="1">
                          <a:latin typeface="Times New Roman"/>
                        </a:rPr>
                        <a:t>общ.площ</a:t>
                      </a:r>
                      <a:r>
                        <a:rPr lang="ru-RU" sz="900" b="1" i="0" u="none" strike="noStrike" dirty="0">
                          <a:latin typeface="Times New Roman"/>
                        </a:rPr>
                        <a:t>.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136,8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157,8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240,2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93,0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96,0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36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Доля аварийного жилищного фонда в общей площади жилищного фонда </a:t>
                      </a:r>
                    </a:p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муниципального образования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29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Общая площадь жилых помещений, приходящаяся в среднем на одного жителя 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 кв.</a:t>
                      </a:r>
                      <a:r>
                        <a:rPr lang="ru-RU" sz="900" b="1" i="0" u="none" strike="noStrike" baseline="0" dirty="0">
                          <a:latin typeface="Times New Roman"/>
                        </a:rPr>
                        <a:t> м</a:t>
                      </a:r>
                      <a:endParaRPr lang="ru-RU" sz="900" b="1" i="0" u="none" strike="noStrike" dirty="0">
                        <a:latin typeface="Times New Roman"/>
                      </a:endParaRP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25.0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6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Оборот розничной торговли без субъектов малого предпринимательства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млн. руб.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54 497,0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68 542,8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78 824,2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82 529,0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82 213,7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85 995,2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85 666,6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89 521,0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89 179,0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79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Объем платных услуг населению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млн. руб.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16 765,8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18 851,2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20 736,3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22 042,7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22 125,7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23 034,6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23 054,9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24 002,0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24 000,2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703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Число субъектов малого и среднего предпринимательства, в расчете на 10000 чел. населения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единиц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880,6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1 058,3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1 068,9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1 079,6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1 079,6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1 090,4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1 090,4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1 101,3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1 101,3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863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Инвестиции в основной капитал (без субъектов малого предпринимательства)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млн. рублей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52 378,9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69 422,8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75 670,9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cap="none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  <a:sym typeface="Arial"/>
                        </a:rPr>
                        <a:t>77 184,3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cap="none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  <a:sym typeface="Arial"/>
                        </a:rPr>
                        <a:t>81 194,8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cap="none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77 956,1</a:t>
                      </a:r>
                      <a:endParaRPr lang="ru-RU" sz="900" b="1" i="0" u="none" strike="noStrike" kern="1200" cap="none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cap="none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  <a:sym typeface="Arial"/>
                        </a:rPr>
                        <a:t>85 498,2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cap="none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76 397,0 </a:t>
                      </a:r>
                      <a:endParaRPr lang="ru-RU" sz="900" b="1" i="0" u="none" strike="noStrike" kern="1200" cap="none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cap="none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89 260,1</a:t>
                      </a:r>
                      <a:endParaRPr lang="ru-RU" sz="900" b="1" i="0" u="none" strike="noStrike" kern="1200" cap="none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95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Номинальная начисленная среднемесячная заработная плата работников</a:t>
                      </a:r>
                    </a:p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 муниципальных общеобразовательных учреждений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рублей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52 966,0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57 438,5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60 884,8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65 146,8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65 755,6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69 641,9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70 818,8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74 029,3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75 634,5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295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Номинальная начисленная среднемесячная заработная плата работников </a:t>
                      </a:r>
                    </a:p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муниципальных дошкольных образовательных учреждений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рублей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37 177,8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41 348,9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43 829,8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47 292,4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47 511,5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50 555,6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51 169,9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53 740,6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 54 649,5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295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Номинальная начисленная среднемесячная заработная плата работников</a:t>
                      </a:r>
                    </a:p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 муниципальных учреждений культуры и искусства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рублей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53 317,6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58 661,2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57 374,0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57 374,0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 61 275,4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57 374,0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65 564,7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57 374,0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70 154,2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9223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Доля детей 1-6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1-6 лет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75,0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1727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Доля муниципальных общеобразовательных учреждений, соответствующих </a:t>
                      </a:r>
                    </a:p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современным требованиям обучения, в общем количестве муниципальных</a:t>
                      </a:r>
                    </a:p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 общеобразовательных учреждений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90,5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90,5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90,5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90,5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90,5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90,5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90,5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90,5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90,5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863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Доля населения, систематически занимающегося физической культурой и спортом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44,8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44,8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57,0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863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Уровень фактической обеспеченности домами культуры от нормативной потребности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864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Уровень фактической обеспеченности музеями от нормативной потребности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280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l" defTabSz="4572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+mn-cs"/>
                        </a:rPr>
                        <a:t>Уровень фактической обеспеченности библиотеками от нормативной потребности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 процент</a:t>
                      </a:r>
                    </a:p>
                  </a:txBody>
                  <a:tcPr marL="4173" marR="4173" marT="41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50,0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50,0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50,0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50,0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959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A308690-7077-4833-A19E-EBD6D19665C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4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A308690-7077-4833-A19E-EBD6D19665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5DF3C9E-25AC-4B76-8B15-76C91FDE44A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3A6F822-150F-488B-AC12-6E2B98C9A9F5}"/>
              </a:ext>
            </a:extLst>
          </p:cNvPr>
          <p:cNvSpPr/>
          <p:nvPr/>
        </p:nvSpPr>
        <p:spPr>
          <a:xfrm>
            <a:off x="3778050" y="1847979"/>
            <a:ext cx="1549399" cy="202868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>
                  <a:alpha val="63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66B6F0-DFA9-4CB0-8639-3800CBED4B10}"/>
              </a:ext>
            </a:extLst>
          </p:cNvPr>
          <p:cNvSpPr/>
          <p:nvPr/>
        </p:nvSpPr>
        <p:spPr>
          <a:xfrm>
            <a:off x="1" y="0"/>
            <a:ext cx="12192000" cy="114800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8814C8-93A1-42CA-81C6-1E2C79BE885F}"/>
              </a:ext>
            </a:extLst>
          </p:cNvPr>
          <p:cNvGrpSpPr/>
          <p:nvPr/>
        </p:nvGrpSpPr>
        <p:grpSpPr>
          <a:xfrm>
            <a:off x="4071180" y="2357240"/>
            <a:ext cx="924788" cy="1053451"/>
            <a:chOff x="4841876" y="3990976"/>
            <a:chExt cx="344488" cy="347663"/>
          </a:xfrm>
        </p:grpSpPr>
        <p:sp>
          <p:nvSpPr>
            <p:cNvPr id="18" name="Rectangle 143">
              <a:extLst>
                <a:ext uri="{FF2B5EF4-FFF2-40B4-BE49-F238E27FC236}">
                  <a16:creationId xmlns:a16="http://schemas.microsoft.com/office/drawing/2014/main" id="{7E664672-46EC-4380-A1BB-3DF5A343F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1876" y="4187826"/>
              <a:ext cx="60325" cy="120650"/>
            </a:xfrm>
            <a:prstGeom prst="rect">
              <a:avLst/>
            </a:prstGeom>
            <a:noFill/>
            <a:ln w="22225" cap="flat">
              <a:solidFill>
                <a:schemeClr val="bg1">
                  <a:alpha val="99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44">
              <a:extLst>
                <a:ext uri="{FF2B5EF4-FFF2-40B4-BE49-F238E27FC236}">
                  <a16:creationId xmlns:a16="http://schemas.microsoft.com/office/drawing/2014/main" id="{CB3096FD-DE78-4D05-BEF2-3C3566BB7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1" y="4229101"/>
              <a:ext cx="284163" cy="109538"/>
            </a:xfrm>
            <a:custGeom>
              <a:avLst/>
              <a:gdLst>
                <a:gd name="T0" fmla="*/ 0 w 76"/>
                <a:gd name="T1" fmla="*/ 15 h 29"/>
                <a:gd name="T2" fmla="*/ 76 w 76"/>
                <a:gd name="T3" fmla="*/ 5 h 29"/>
                <a:gd name="T4" fmla="*/ 64 w 76"/>
                <a:gd name="T5" fmla="*/ 1 h 29"/>
                <a:gd name="T6" fmla="*/ 46 w 76"/>
                <a:gd name="T7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9">
                  <a:moveTo>
                    <a:pt x="0" y="15"/>
                  </a:moveTo>
                  <a:cubicBezTo>
                    <a:pt x="42" y="29"/>
                    <a:pt x="28" y="29"/>
                    <a:pt x="76" y="5"/>
                  </a:cubicBezTo>
                  <a:cubicBezTo>
                    <a:pt x="72" y="1"/>
                    <a:pt x="68" y="0"/>
                    <a:pt x="64" y="1"/>
                  </a:cubicBezTo>
                  <a:cubicBezTo>
                    <a:pt x="46" y="7"/>
                    <a:pt x="46" y="7"/>
                    <a:pt x="46" y="7"/>
                  </a:cubicBezTo>
                </a:path>
              </a:pathLst>
            </a:custGeom>
            <a:noFill/>
            <a:ln w="22225" cap="rnd">
              <a:solidFill>
                <a:schemeClr val="bg1">
                  <a:alpha val="99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145">
              <a:extLst>
                <a:ext uri="{FF2B5EF4-FFF2-40B4-BE49-F238E27FC236}">
                  <a16:creationId xmlns:a16="http://schemas.microsoft.com/office/drawing/2014/main" id="{D9F4E1DC-39D4-4FE7-91DF-C0776760F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1" y="4202114"/>
              <a:ext cx="179388" cy="60325"/>
            </a:xfrm>
            <a:custGeom>
              <a:avLst/>
              <a:gdLst>
                <a:gd name="T0" fmla="*/ 0 w 48"/>
                <a:gd name="T1" fmla="*/ 0 h 16"/>
                <a:gd name="T2" fmla="*/ 12 w 48"/>
                <a:gd name="T3" fmla="*/ 0 h 16"/>
                <a:gd name="T4" fmla="*/ 30 w 48"/>
                <a:gd name="T5" fmla="*/ 8 h 16"/>
                <a:gd name="T6" fmla="*/ 42 w 48"/>
                <a:gd name="T7" fmla="*/ 8 h 16"/>
                <a:gd name="T8" fmla="*/ 42 w 48"/>
                <a:gd name="T9" fmla="*/ 16 h 16"/>
                <a:gd name="T10" fmla="*/ 20 w 48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6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1" y="0"/>
                    <a:pt x="28" y="6"/>
                    <a:pt x="30" y="8"/>
                  </a:cubicBezTo>
                  <a:cubicBezTo>
                    <a:pt x="30" y="8"/>
                    <a:pt x="36" y="8"/>
                    <a:pt x="42" y="8"/>
                  </a:cubicBezTo>
                  <a:cubicBezTo>
                    <a:pt x="48" y="8"/>
                    <a:pt x="48" y="16"/>
                    <a:pt x="42" y="16"/>
                  </a:cubicBezTo>
                  <a:cubicBezTo>
                    <a:pt x="20" y="16"/>
                    <a:pt x="20" y="16"/>
                    <a:pt x="20" y="16"/>
                  </a:cubicBezTo>
                </a:path>
              </a:pathLst>
            </a:custGeom>
            <a:noFill/>
            <a:ln w="22225" cap="rnd">
              <a:solidFill>
                <a:schemeClr val="bg1">
                  <a:alpha val="99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Oval 146">
              <a:extLst>
                <a:ext uri="{FF2B5EF4-FFF2-40B4-BE49-F238E27FC236}">
                  <a16:creationId xmlns:a16="http://schemas.microsoft.com/office/drawing/2014/main" id="{EFC56265-01C7-4F37-AD87-B4A24F31B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426" y="3990976"/>
              <a:ext cx="90488" cy="90488"/>
            </a:xfrm>
            <a:prstGeom prst="ellipse">
              <a:avLst/>
            </a:prstGeom>
            <a:noFill/>
            <a:ln w="22225" cap="rnd">
              <a:solidFill>
                <a:schemeClr val="bg1">
                  <a:alpha val="99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Oval 147">
              <a:extLst>
                <a:ext uri="{FF2B5EF4-FFF2-40B4-BE49-F238E27FC236}">
                  <a16:creationId xmlns:a16="http://schemas.microsoft.com/office/drawing/2014/main" id="{164A7B0A-7D10-4E4D-B912-C561CF9D9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097339"/>
              <a:ext cx="90488" cy="90488"/>
            </a:xfrm>
            <a:prstGeom prst="ellipse">
              <a:avLst/>
            </a:prstGeom>
            <a:noFill/>
            <a:ln w="22225" cap="rnd">
              <a:solidFill>
                <a:schemeClr val="bg1">
                  <a:alpha val="99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Line 148">
              <a:extLst>
                <a:ext uri="{FF2B5EF4-FFF2-40B4-BE49-F238E27FC236}">
                  <a16:creationId xmlns:a16="http://schemas.microsoft.com/office/drawing/2014/main" id="{5733EA70-8926-434C-A215-C922A4C4E1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1263" y="4127501"/>
              <a:ext cx="0" cy="30163"/>
            </a:xfrm>
            <a:prstGeom prst="line">
              <a:avLst/>
            </a:prstGeom>
            <a:noFill/>
            <a:ln w="22225" cap="rnd">
              <a:solidFill>
                <a:schemeClr val="bg1">
                  <a:alpha val="99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Line 149">
              <a:extLst>
                <a:ext uri="{FF2B5EF4-FFF2-40B4-BE49-F238E27FC236}">
                  <a16:creationId xmlns:a16="http://schemas.microsoft.com/office/drawing/2014/main" id="{7E63B8B0-4995-4326-9B86-9AFDB78058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7463" y="4021139"/>
              <a:ext cx="0" cy="30163"/>
            </a:xfrm>
            <a:prstGeom prst="line">
              <a:avLst/>
            </a:prstGeom>
            <a:noFill/>
            <a:ln w="22225" cap="rnd">
              <a:solidFill>
                <a:schemeClr val="bg1">
                  <a:alpha val="99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A5D939-162E-4F0A-8321-FF7914005525}"/>
              </a:ext>
            </a:extLst>
          </p:cNvPr>
          <p:cNvGrpSpPr/>
          <p:nvPr/>
        </p:nvGrpSpPr>
        <p:grpSpPr>
          <a:xfrm>
            <a:off x="9014758" y="2057381"/>
            <a:ext cx="2309191" cy="961920"/>
            <a:chOff x="5896856" y="2057381"/>
            <a:chExt cx="2309191" cy="961920"/>
          </a:xfrm>
        </p:grpSpPr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E6D97BD4-6256-45EB-9E0F-0EF07959F26B}"/>
                </a:ext>
              </a:extLst>
            </p:cNvPr>
            <p:cNvSpPr txBox="1">
              <a:spLocks/>
            </p:cNvSpPr>
            <p:nvPr/>
          </p:nvSpPr>
          <p:spPr>
            <a:xfrm>
              <a:off x="5896856" y="2057381"/>
              <a:ext cx="2309191" cy="664797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Segoe UI" panose="020B0502040204020203" pitchFamily="34" charset="0"/>
                  <a:ea typeface="+mj-ea"/>
                  <a:cs typeface="Segoe UI" panose="020B0502040204020203" pitchFamily="34" charset="0"/>
                </a:defRPr>
              </a:lvl1pPr>
            </a:lstStyle>
            <a:p>
              <a:r>
                <a:rPr lang="en-US" sz="4800" dirty="0">
                  <a:solidFill>
                    <a:schemeClr val="bg1"/>
                  </a:solidFill>
                </a:rPr>
                <a:t>$14000</a:t>
              </a: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2D8480C3-2FEB-403E-94E3-A3842C7B0701}"/>
                </a:ext>
              </a:extLst>
            </p:cNvPr>
            <p:cNvSpPr txBox="1">
              <a:spLocks/>
            </p:cNvSpPr>
            <p:nvPr/>
          </p:nvSpPr>
          <p:spPr>
            <a:xfrm>
              <a:off x="5896856" y="2770002"/>
              <a:ext cx="2309191" cy="2492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Segoe UI" panose="020B0502040204020203" pitchFamily="34" charset="0"/>
                  <a:ea typeface="+mj-ea"/>
                  <a:cs typeface="Segoe UI" panose="020B0502040204020203" pitchFamily="34" charset="0"/>
                </a:defRPr>
              </a:lvl1pPr>
            </a:lstStyle>
            <a:p>
              <a:r>
                <a:rPr lang="en-US" sz="1800" b="0" dirty="0">
                  <a:solidFill>
                    <a:schemeClr val="bg1"/>
                  </a:solidFill>
                </a:rPr>
                <a:t>Lorem Ipsum</a:t>
              </a:r>
            </a:p>
          </p:txBody>
        </p:sp>
      </p:grp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FA9515F4-2C7B-4F98-9103-74DF28726606}"/>
              </a:ext>
            </a:extLst>
          </p:cNvPr>
          <p:cNvSpPr txBox="1">
            <a:spLocks/>
          </p:cNvSpPr>
          <p:nvPr/>
        </p:nvSpPr>
        <p:spPr>
          <a:xfrm>
            <a:off x="1274905" y="212168"/>
            <a:ext cx="10251789" cy="818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sym typeface="Fjalla One"/>
              </a:rPr>
              <a:t>Муниципальные программы города Благовещенска 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sym typeface="Fjalla One"/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  <a:sym typeface="Fjalla One"/>
              </a:rPr>
              <a:t>на 2025 год и плановый период 2026 и 2027 годов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C31DCB-6464-4546-BBBB-23FD1660C0B4}"/>
              </a:ext>
            </a:extLst>
          </p:cNvPr>
          <p:cNvSpPr/>
          <p:nvPr/>
        </p:nvSpPr>
        <p:spPr>
          <a:xfrm>
            <a:off x="10341204" y="6513922"/>
            <a:ext cx="1841369" cy="1207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9" name="Таблица 38">
            <a:extLst>
              <a:ext uri="{FF2B5EF4-FFF2-40B4-BE49-F238E27FC236}">
                <a16:creationId xmlns:a16="http://schemas.microsoft.com/office/drawing/2014/main" id="{A5EE7F1F-6F39-4011-95BA-F23A967BA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645518"/>
              </p:ext>
            </p:extLst>
          </p:nvPr>
        </p:nvGraphicFramePr>
        <p:xfrm>
          <a:off x="178158" y="1595356"/>
          <a:ext cx="11868134" cy="5066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546">
                  <a:extLst>
                    <a:ext uri="{9D8B030D-6E8A-4147-A177-3AD203B41FA5}">
                      <a16:colId xmlns:a16="http://schemas.microsoft.com/office/drawing/2014/main" val="933689421"/>
                    </a:ext>
                  </a:extLst>
                </a:gridCol>
                <a:gridCol w="6061441">
                  <a:extLst>
                    <a:ext uri="{9D8B030D-6E8A-4147-A177-3AD203B41FA5}">
                      <a16:colId xmlns:a16="http://schemas.microsoft.com/office/drawing/2014/main" val="1496496432"/>
                    </a:ext>
                  </a:extLst>
                </a:gridCol>
                <a:gridCol w="960582">
                  <a:extLst>
                    <a:ext uri="{9D8B030D-6E8A-4147-A177-3AD203B41FA5}">
                      <a16:colId xmlns:a16="http://schemas.microsoft.com/office/drawing/2014/main" val="3583769481"/>
                    </a:ext>
                  </a:extLst>
                </a:gridCol>
                <a:gridCol w="1459346">
                  <a:extLst>
                    <a:ext uri="{9D8B030D-6E8A-4147-A177-3AD203B41FA5}">
                      <a16:colId xmlns:a16="http://schemas.microsoft.com/office/drawing/2014/main" val="3664751441"/>
                    </a:ext>
                  </a:extLst>
                </a:gridCol>
                <a:gridCol w="747357">
                  <a:extLst>
                    <a:ext uri="{9D8B030D-6E8A-4147-A177-3AD203B41FA5}">
                      <a16:colId xmlns:a16="http://schemas.microsoft.com/office/drawing/2014/main" val="2451720054"/>
                    </a:ext>
                  </a:extLst>
                </a:gridCol>
                <a:gridCol w="919809">
                  <a:extLst>
                    <a:ext uri="{9D8B030D-6E8A-4147-A177-3AD203B41FA5}">
                      <a16:colId xmlns:a16="http://schemas.microsoft.com/office/drawing/2014/main" val="2105281256"/>
                    </a:ext>
                  </a:extLst>
                </a:gridCol>
                <a:gridCol w="1115053">
                  <a:extLst>
                    <a:ext uri="{9D8B030D-6E8A-4147-A177-3AD203B41FA5}">
                      <a16:colId xmlns:a16="http://schemas.microsoft.com/office/drawing/2014/main" val="508120586"/>
                    </a:ext>
                  </a:extLst>
                </a:gridCol>
              </a:tblGrid>
              <a:tr h="320024"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18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п/п</a:t>
                      </a:r>
                      <a:endParaRPr lang="ru-RU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8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Ресурсное обеспечение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/>
                </a:tc>
                <a:extLst>
                  <a:ext uri="{0D108BD9-81ED-4DB2-BD59-A6C34878D82A}">
                    <a16:rowId xmlns:a16="http://schemas.microsoft.com/office/drawing/2014/main" val="94726641"/>
                  </a:ext>
                </a:extLst>
              </a:tr>
              <a:tr h="566684"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/>
                </a:tc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/>
                </a:tc>
                <a:extLst>
                  <a:ext uri="{0D108BD9-81ED-4DB2-BD59-A6C34878D82A}">
                    <a16:rowId xmlns:a16="http://schemas.microsoft.com/office/drawing/2014/main" val="25952353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103641" marR="103641" marT="51820" marB="5182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00150"/>
                  </a:ext>
                </a:extLst>
              </a:tr>
              <a:tr h="5310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"Обеспечение доступным и комфортным жильём населения города Благовещенска"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448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212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786628"/>
                  </a:ext>
                </a:extLst>
              </a:tr>
              <a:tr h="348583"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транспортной системы города Благовещенска"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1 476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2 094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863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819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798110"/>
                  </a:ext>
                </a:extLst>
              </a:tr>
              <a:tr h="84256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 модернизация жилищно-коммунального хозяйства, энергосбережение и повышение энергетической эффективности, благоустройство территории города Благовещенска"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5 461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4 286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485116"/>
                  </a:ext>
                </a:extLst>
              </a:tr>
              <a:tr h="357740"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образования города Благовещенска"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4 702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5 830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5 829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6 014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6 050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878474"/>
                  </a:ext>
                </a:extLst>
              </a:tr>
              <a:tr h="3969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 сохранение культуры в городе Благовещенске"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566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628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604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632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943989"/>
                  </a:ext>
                </a:extLst>
              </a:tr>
              <a:tr h="360025"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физической культуры и спорта в городе Благовещенске"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97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945739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D3981EE7-666C-4FA7-BEDC-265E63B3E8A6}"/>
              </a:ext>
            </a:extLst>
          </p:cNvPr>
          <p:cNvSpPr txBox="1"/>
          <p:nvPr/>
        </p:nvSpPr>
        <p:spPr>
          <a:xfrm>
            <a:off x="10455717" y="1202112"/>
            <a:ext cx="155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96633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9645E4D-7FDC-054F-BA3F-3C288C11FCA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7" name="think-cell Slide" r:id="rId5" imgW="7761960" imgH="10047960" progId="">
                  <p:embed/>
                </p:oleObj>
              </mc:Choice>
              <mc:Fallback>
                <p:oleObj name="think-cell Slide" r:id="rId5" imgW="7761960" imgH="100479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9645E4D-7FDC-054F-BA3F-3C288C11FC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C6475FA-800E-8A4D-80B0-77DFEEAACC9D}"/>
              </a:ext>
            </a:extLst>
          </p:cNvPr>
          <p:cNvCxnSpPr>
            <a:cxnSpLocks/>
          </p:cNvCxnSpPr>
          <p:nvPr/>
        </p:nvCxnSpPr>
        <p:spPr>
          <a:xfrm>
            <a:off x="533400" y="1407458"/>
            <a:ext cx="533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5">
            <a:extLst>
              <a:ext uri="{FF2B5EF4-FFF2-40B4-BE49-F238E27FC236}">
                <a16:creationId xmlns:a16="http://schemas.microsoft.com/office/drawing/2014/main" id="{349993A7-3517-4A2F-9A31-81C9584D23B3}"/>
              </a:ext>
            </a:extLst>
          </p:cNvPr>
          <p:cNvSpPr/>
          <p:nvPr/>
        </p:nvSpPr>
        <p:spPr>
          <a:xfrm>
            <a:off x="1" y="0"/>
            <a:ext cx="12192000" cy="1224041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60F1A1F4-2E2B-4376-B687-EF7F54205F7F}"/>
              </a:ext>
            </a:extLst>
          </p:cNvPr>
          <p:cNvSpPr txBox="1">
            <a:spLocks/>
          </p:cNvSpPr>
          <p:nvPr/>
        </p:nvSpPr>
        <p:spPr>
          <a:xfrm>
            <a:off x="1274905" y="212168"/>
            <a:ext cx="10251789" cy="818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sym typeface="Fjalla One"/>
              </a:rPr>
              <a:t>Муниципальные программы города Благовещенска 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sym typeface="Fjalla One"/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  <a:sym typeface="Fjalla One"/>
              </a:rPr>
              <a:t>на 2025 год и плановый период 2026 и 2027 годов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1" name="Таблица 40">
            <a:extLst>
              <a:ext uri="{FF2B5EF4-FFF2-40B4-BE49-F238E27FC236}">
                <a16:creationId xmlns:a16="http://schemas.microsoft.com/office/drawing/2014/main" id="{BC788147-3A84-4952-AFF8-8EAC3986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211475"/>
              </p:ext>
            </p:extLst>
          </p:nvPr>
        </p:nvGraphicFramePr>
        <p:xfrm>
          <a:off x="422850" y="2820018"/>
          <a:ext cx="11578683" cy="3629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686">
                  <a:extLst>
                    <a:ext uri="{9D8B030D-6E8A-4147-A177-3AD203B41FA5}">
                      <a16:colId xmlns:a16="http://schemas.microsoft.com/office/drawing/2014/main" val="933689421"/>
                    </a:ext>
                  </a:extLst>
                </a:gridCol>
                <a:gridCol w="5816846">
                  <a:extLst>
                    <a:ext uri="{9D8B030D-6E8A-4147-A177-3AD203B41FA5}">
                      <a16:colId xmlns:a16="http://schemas.microsoft.com/office/drawing/2014/main" val="1496496432"/>
                    </a:ext>
                  </a:extLst>
                </a:gridCol>
                <a:gridCol w="1006763">
                  <a:extLst>
                    <a:ext uri="{9D8B030D-6E8A-4147-A177-3AD203B41FA5}">
                      <a16:colId xmlns:a16="http://schemas.microsoft.com/office/drawing/2014/main" val="3583769481"/>
                    </a:ext>
                  </a:extLst>
                </a:gridCol>
                <a:gridCol w="1514764">
                  <a:extLst>
                    <a:ext uri="{9D8B030D-6E8A-4147-A177-3AD203B41FA5}">
                      <a16:colId xmlns:a16="http://schemas.microsoft.com/office/drawing/2014/main" val="3664751441"/>
                    </a:ext>
                  </a:extLst>
                </a:gridCol>
                <a:gridCol w="886691">
                  <a:extLst>
                    <a:ext uri="{9D8B030D-6E8A-4147-A177-3AD203B41FA5}">
                      <a16:colId xmlns:a16="http://schemas.microsoft.com/office/drawing/2014/main" val="2451720054"/>
                    </a:ext>
                  </a:extLst>
                </a:gridCol>
                <a:gridCol w="793845">
                  <a:extLst>
                    <a:ext uri="{9D8B030D-6E8A-4147-A177-3AD203B41FA5}">
                      <a16:colId xmlns:a16="http://schemas.microsoft.com/office/drawing/2014/main" val="2105281256"/>
                    </a:ext>
                  </a:extLst>
                </a:gridCol>
                <a:gridCol w="946088">
                  <a:extLst>
                    <a:ext uri="{9D8B030D-6E8A-4147-A177-3AD203B41FA5}">
                      <a16:colId xmlns:a16="http://schemas.microsoft.com/office/drawing/2014/main" val="508120586"/>
                    </a:ext>
                  </a:extLst>
                </a:gridCol>
              </a:tblGrid>
              <a:tr h="456187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потенциала  молодежи города Благовещенска"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25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574492"/>
                  </a:ext>
                </a:extLst>
              </a:tr>
              <a:tr h="717904"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"Обеспечение безопасности жизнедеятельности населения и территории города Благовещенска"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1310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104025"/>
                  </a:ext>
                </a:extLst>
              </a:tr>
              <a:tr h="71790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малого и среднего предпринимательства и туризма на территории города Благовещенска"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1052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1 392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178034"/>
                  </a:ext>
                </a:extLst>
              </a:tr>
              <a:tr h="1019822"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градостроительной деятельности и управление земельными ресурсами на территории муниципального образования города Благовещенска" 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122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84228"/>
                  </a:ext>
                </a:extLst>
              </a:tr>
              <a:tr h="71790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"Формирование современной городской среды на территории города Благовещенска на 2018 - 2024 годы"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268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583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616313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49B85923-770C-4689-A117-FDF63BD6DAA3}"/>
              </a:ext>
            </a:extLst>
          </p:cNvPr>
          <p:cNvSpPr txBox="1"/>
          <p:nvPr/>
        </p:nvSpPr>
        <p:spPr>
          <a:xfrm>
            <a:off x="10307329" y="1308626"/>
            <a:ext cx="155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млн. рублей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E163CBA-7281-42D4-B8F8-547F654AA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179875"/>
              </p:ext>
            </p:extLst>
          </p:nvPr>
        </p:nvGraphicFramePr>
        <p:xfrm>
          <a:off x="422850" y="1407458"/>
          <a:ext cx="11578683" cy="14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802">
                  <a:extLst>
                    <a:ext uri="{9D8B030D-6E8A-4147-A177-3AD203B41FA5}">
                      <a16:colId xmlns:a16="http://schemas.microsoft.com/office/drawing/2014/main" val="49852005"/>
                    </a:ext>
                  </a:extLst>
                </a:gridCol>
                <a:gridCol w="5831493">
                  <a:extLst>
                    <a:ext uri="{9D8B030D-6E8A-4147-A177-3AD203B41FA5}">
                      <a16:colId xmlns:a16="http://schemas.microsoft.com/office/drawing/2014/main" val="2466626314"/>
                    </a:ext>
                  </a:extLst>
                </a:gridCol>
                <a:gridCol w="1006764">
                  <a:extLst>
                    <a:ext uri="{9D8B030D-6E8A-4147-A177-3AD203B41FA5}">
                      <a16:colId xmlns:a16="http://schemas.microsoft.com/office/drawing/2014/main" val="3851694223"/>
                    </a:ext>
                  </a:extLst>
                </a:gridCol>
                <a:gridCol w="1533236">
                  <a:extLst>
                    <a:ext uri="{9D8B030D-6E8A-4147-A177-3AD203B41FA5}">
                      <a16:colId xmlns:a16="http://schemas.microsoft.com/office/drawing/2014/main" val="408966738"/>
                    </a:ext>
                  </a:extLst>
                </a:gridCol>
                <a:gridCol w="877455">
                  <a:extLst>
                    <a:ext uri="{9D8B030D-6E8A-4147-A177-3AD203B41FA5}">
                      <a16:colId xmlns:a16="http://schemas.microsoft.com/office/drawing/2014/main" val="2604544910"/>
                    </a:ext>
                  </a:extLst>
                </a:gridCol>
                <a:gridCol w="775855">
                  <a:extLst>
                    <a:ext uri="{9D8B030D-6E8A-4147-A177-3AD203B41FA5}">
                      <a16:colId xmlns:a16="http://schemas.microsoft.com/office/drawing/2014/main" val="3881546705"/>
                    </a:ext>
                  </a:extLst>
                </a:gridCol>
                <a:gridCol w="964078">
                  <a:extLst>
                    <a:ext uri="{9D8B030D-6E8A-4147-A177-3AD203B41FA5}">
                      <a16:colId xmlns:a16="http://schemas.microsoft.com/office/drawing/2014/main" val="1147414040"/>
                    </a:ext>
                  </a:extLst>
                </a:gridCol>
              </a:tblGrid>
              <a:tr h="320024"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18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п/п</a:t>
                      </a:r>
                      <a:endParaRPr lang="ru-RU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8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Ресурсное обеспечение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/>
                </a:tc>
                <a:extLst>
                  <a:ext uri="{0D108BD9-81ED-4DB2-BD59-A6C34878D82A}">
                    <a16:rowId xmlns:a16="http://schemas.microsoft.com/office/drawing/2014/main" val="1942745066"/>
                  </a:ext>
                </a:extLst>
              </a:tr>
              <a:tr h="566684"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/>
                </a:tc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</a:txBody>
                  <a:tcPr marL="103641" marR="103641" marT="51820" marB="518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Ожидаемое исполнение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3641" marR="103641" marT="51820" marB="51820"/>
                </a:tc>
                <a:extLst>
                  <a:ext uri="{0D108BD9-81ED-4DB2-BD59-A6C34878D82A}">
                    <a16:rowId xmlns:a16="http://schemas.microsoft.com/office/drawing/2014/main" val="2139708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103641" marR="103641" marT="51820" marB="5182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641" marR="103641" marT="51820" marB="518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85806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AADE2-2FDC-42D7-9C34-3C04A7753A38}"/>
              </a:ext>
            </a:extLst>
          </p:cNvPr>
          <p:cNvSpPr/>
          <p:nvPr/>
        </p:nvSpPr>
        <p:spPr>
          <a:xfrm>
            <a:off x="10366310" y="6522098"/>
            <a:ext cx="1816359" cy="1237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413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9645E4D-7FDC-054F-BA3F-3C288C11FCA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5" name="think-cell Slide" r:id="rId5" imgW="7761960" imgH="10047960" progId="">
                  <p:embed/>
                </p:oleObj>
              </mc:Choice>
              <mc:Fallback>
                <p:oleObj name="think-cell Slide" r:id="rId5" imgW="7761960" imgH="100479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9645E4D-7FDC-054F-BA3F-3C288C11FC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C6475FA-800E-8A4D-80B0-77DFEEAACC9D}"/>
              </a:ext>
            </a:extLst>
          </p:cNvPr>
          <p:cNvCxnSpPr>
            <a:cxnSpLocks/>
          </p:cNvCxnSpPr>
          <p:nvPr/>
        </p:nvCxnSpPr>
        <p:spPr>
          <a:xfrm>
            <a:off x="533400" y="2414221"/>
            <a:ext cx="533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5">
            <a:extLst>
              <a:ext uri="{FF2B5EF4-FFF2-40B4-BE49-F238E27FC236}">
                <a16:creationId xmlns:a16="http://schemas.microsoft.com/office/drawing/2014/main" id="{349993A7-3517-4A2F-9A31-81C9584D23B3}"/>
              </a:ext>
            </a:extLst>
          </p:cNvPr>
          <p:cNvSpPr/>
          <p:nvPr/>
        </p:nvSpPr>
        <p:spPr>
          <a:xfrm>
            <a:off x="1" y="1"/>
            <a:ext cx="12192000" cy="74785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Google Shape;484;p20">
            <a:extLst>
              <a:ext uri="{FF2B5EF4-FFF2-40B4-BE49-F238E27FC236}">
                <a16:creationId xmlns:a16="http://schemas.microsoft.com/office/drawing/2014/main" id="{B9B72B46-0E3E-4A75-A5F7-70E04422B1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1314" y="101132"/>
            <a:ext cx="10029372" cy="4496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МУНИЦИПАЛЬНЫЕ ПРОГРАММЫ В 2025 ГОДУ</a:t>
            </a:r>
            <a:endParaRPr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: скругленные углы 13">
            <a:extLst>
              <a:ext uri="{FF2B5EF4-FFF2-40B4-BE49-F238E27FC236}">
                <a16:creationId xmlns:a16="http://schemas.microsoft.com/office/drawing/2014/main" id="{627759B3-C3B8-4643-B8CC-1018C1B99A1C}"/>
              </a:ext>
            </a:extLst>
          </p:cNvPr>
          <p:cNvSpPr/>
          <p:nvPr/>
        </p:nvSpPr>
        <p:spPr>
          <a:xfrm>
            <a:off x="305727" y="6170899"/>
            <a:ext cx="215153" cy="215153"/>
          </a:xfrm>
          <a:prstGeom prst="roundRect">
            <a:avLst/>
          </a:prstGeom>
          <a:pattFill prst="diagBrick">
            <a:fgClr>
              <a:srgbClr val="FFFF00"/>
            </a:fgClr>
            <a:bgClr>
              <a:srgbClr val="FFC000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A000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A104B60-584F-4069-8934-99531497B6F5}"/>
              </a:ext>
            </a:extLst>
          </p:cNvPr>
          <p:cNvSpPr/>
          <p:nvPr/>
        </p:nvSpPr>
        <p:spPr>
          <a:xfrm>
            <a:off x="512447" y="1081648"/>
            <a:ext cx="7109018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доступным и комфортным жильём населения города Благовещенска»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5E2C39A-F7F6-4581-AC5C-5E9C0FD2DE0C}"/>
              </a:ext>
            </a:extLst>
          </p:cNvPr>
          <p:cNvSpPr/>
          <p:nvPr/>
        </p:nvSpPr>
        <p:spPr>
          <a:xfrm>
            <a:off x="506336" y="1646613"/>
            <a:ext cx="5580374" cy="3385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транспортной системы города Благовещенска»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9710092-B5B7-4F49-BBEC-B85E370466C3}"/>
              </a:ext>
            </a:extLst>
          </p:cNvPr>
          <p:cNvSpPr/>
          <p:nvPr/>
        </p:nvSpPr>
        <p:spPr>
          <a:xfrm>
            <a:off x="495134" y="1990871"/>
            <a:ext cx="6427872" cy="830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модернизация жилищно-коммунального хозяйства, энергосбережение и повышение энергетической эффективности, благоустройство территории города Благовещенска»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45BF296-67AF-4EAD-B30B-B75141918552}"/>
              </a:ext>
            </a:extLst>
          </p:cNvPr>
          <p:cNvSpPr/>
          <p:nvPr/>
        </p:nvSpPr>
        <p:spPr>
          <a:xfrm>
            <a:off x="530414" y="2798800"/>
            <a:ext cx="4593180" cy="3385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 города Благовещенска»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9D60BE5-3C97-4E81-AA2F-55C20D45C563}"/>
              </a:ext>
            </a:extLst>
          </p:cNvPr>
          <p:cNvSpPr/>
          <p:nvPr/>
        </p:nvSpPr>
        <p:spPr>
          <a:xfrm>
            <a:off x="506336" y="3148203"/>
            <a:ext cx="5742406" cy="3385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сохранение культуры в городе Благовещенске»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B2EDE1E-BB71-4ED4-BD3D-94D2A23E0BA9}"/>
              </a:ext>
            </a:extLst>
          </p:cNvPr>
          <p:cNvSpPr/>
          <p:nvPr/>
        </p:nvSpPr>
        <p:spPr>
          <a:xfrm>
            <a:off x="485611" y="3481905"/>
            <a:ext cx="6096000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 в городе Благовещенске»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93B38A1-7BE9-4883-8D95-E30C35600AB6}"/>
              </a:ext>
            </a:extLst>
          </p:cNvPr>
          <p:cNvSpPr/>
          <p:nvPr/>
        </p:nvSpPr>
        <p:spPr>
          <a:xfrm>
            <a:off x="440668" y="4022328"/>
            <a:ext cx="5536324" cy="3385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 молодежи города Благовещенска»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40BE7D1-F088-43E3-8093-D85101EC7981}"/>
              </a:ext>
            </a:extLst>
          </p:cNvPr>
          <p:cNvSpPr/>
          <p:nvPr/>
        </p:nvSpPr>
        <p:spPr>
          <a:xfrm>
            <a:off x="478998" y="4330016"/>
            <a:ext cx="6096000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жизнедеятельности населения и территории города Благовещенска»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0E4979B-0A2F-448F-8F1C-3CF18B5B7132}"/>
              </a:ext>
            </a:extLst>
          </p:cNvPr>
          <p:cNvSpPr/>
          <p:nvPr/>
        </p:nvSpPr>
        <p:spPr>
          <a:xfrm>
            <a:off x="466064" y="4834325"/>
            <a:ext cx="6769709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малого и среднего предпринимательства и туризма на территории города Благовещенска»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BF1082-B462-4304-9DCD-465707B10C5B}"/>
              </a:ext>
            </a:extLst>
          </p:cNvPr>
          <p:cNvSpPr/>
          <p:nvPr/>
        </p:nvSpPr>
        <p:spPr>
          <a:xfrm>
            <a:off x="506332" y="5332592"/>
            <a:ext cx="6893675" cy="830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градостроительной деятельности и управление земельными ресурсами на территории муниципального образования города Благовещенска»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1A09FA8-6C7A-4DD0-B320-C6D9DEBD6F2E}"/>
              </a:ext>
            </a:extLst>
          </p:cNvPr>
          <p:cNvSpPr/>
          <p:nvPr/>
        </p:nvSpPr>
        <p:spPr>
          <a:xfrm>
            <a:off x="485611" y="6100063"/>
            <a:ext cx="8930104" cy="3385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на территории города Благовещенска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337D0A48-ED0F-49E0-9A04-94E66FFED8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3325519"/>
              </p:ext>
            </p:extLst>
          </p:nvPr>
        </p:nvGraphicFramePr>
        <p:xfrm>
          <a:off x="6663929" y="880238"/>
          <a:ext cx="5590317" cy="5728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914342-EEA2-4EBC-B085-5265C56A7DB8}"/>
              </a:ext>
            </a:extLst>
          </p:cNvPr>
          <p:cNvSpPr/>
          <p:nvPr/>
        </p:nvSpPr>
        <p:spPr>
          <a:xfrm>
            <a:off x="10335398" y="6502684"/>
            <a:ext cx="1854101" cy="134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">
            <a:extLst>
              <a:ext uri="{FF2B5EF4-FFF2-40B4-BE49-F238E27FC236}">
                <a16:creationId xmlns:a16="http://schemas.microsoft.com/office/drawing/2014/main" id="{7A47C8D0-57C7-43CF-89D2-2F9DB6EE5FC8}"/>
              </a:ext>
            </a:extLst>
          </p:cNvPr>
          <p:cNvSpPr/>
          <p:nvPr/>
        </p:nvSpPr>
        <p:spPr>
          <a:xfrm>
            <a:off x="279981" y="2154472"/>
            <a:ext cx="215153" cy="215153"/>
          </a:xfrm>
          <a:prstGeom prst="roundRect">
            <a:avLst/>
          </a:prstGeom>
          <a:pattFill prst="diagBrick">
            <a:fgClr>
              <a:srgbClr val="84E4D9"/>
            </a:fgClr>
            <a:bgClr>
              <a:srgbClr val="247E88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A0000"/>
              </a:solidFill>
            </a:endParaRPr>
          </a:p>
        </p:txBody>
      </p:sp>
      <p:sp>
        <p:nvSpPr>
          <p:cNvPr id="25" name="Прямоугольник: скругленные углы 11">
            <a:extLst>
              <a:ext uri="{FF2B5EF4-FFF2-40B4-BE49-F238E27FC236}">
                <a16:creationId xmlns:a16="http://schemas.microsoft.com/office/drawing/2014/main" id="{D88AEF51-A6EB-4F02-A23F-89A9244D2230}"/>
              </a:ext>
            </a:extLst>
          </p:cNvPr>
          <p:cNvSpPr/>
          <p:nvPr/>
        </p:nvSpPr>
        <p:spPr>
          <a:xfrm>
            <a:off x="291181" y="3579292"/>
            <a:ext cx="215153" cy="215153"/>
          </a:xfrm>
          <a:prstGeom prst="roundRect">
            <a:avLst/>
          </a:prstGeom>
          <a:pattFill prst="diagBrick">
            <a:fgClr>
              <a:srgbClr val="DFAAE8"/>
            </a:fgClr>
            <a:bgClr>
              <a:srgbClr val="BA47CD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A0000"/>
              </a:solidFill>
            </a:endParaRPr>
          </a:p>
        </p:txBody>
      </p:sp>
      <p:sp>
        <p:nvSpPr>
          <p:cNvPr id="26" name="Прямоугольник: скругленные углы 15">
            <a:extLst>
              <a:ext uri="{FF2B5EF4-FFF2-40B4-BE49-F238E27FC236}">
                <a16:creationId xmlns:a16="http://schemas.microsoft.com/office/drawing/2014/main" id="{F307252C-1D5C-43CD-89E8-FC5B4236D101}"/>
              </a:ext>
            </a:extLst>
          </p:cNvPr>
          <p:cNvSpPr/>
          <p:nvPr/>
        </p:nvSpPr>
        <p:spPr>
          <a:xfrm>
            <a:off x="291183" y="3195886"/>
            <a:ext cx="215153" cy="215153"/>
          </a:xfrm>
          <a:prstGeom prst="roundRect">
            <a:avLst/>
          </a:prstGeom>
          <a:pattFill prst="diagBrick">
            <a:fgClr>
              <a:srgbClr val="CAFEEB"/>
            </a:fgClr>
            <a:bgClr>
              <a:srgbClr val="28D29D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A0000"/>
              </a:solidFill>
            </a:endParaRPr>
          </a:p>
        </p:txBody>
      </p:sp>
      <p:sp>
        <p:nvSpPr>
          <p:cNvPr id="27" name="Прямоугольник: скругленные углы 17">
            <a:extLst>
              <a:ext uri="{FF2B5EF4-FFF2-40B4-BE49-F238E27FC236}">
                <a16:creationId xmlns:a16="http://schemas.microsoft.com/office/drawing/2014/main" id="{72455E50-7FB6-4070-B076-03A7B588F7B2}"/>
              </a:ext>
            </a:extLst>
          </p:cNvPr>
          <p:cNvSpPr/>
          <p:nvPr/>
        </p:nvSpPr>
        <p:spPr>
          <a:xfrm>
            <a:off x="291180" y="4097880"/>
            <a:ext cx="215153" cy="215153"/>
          </a:xfrm>
          <a:prstGeom prst="roundRect">
            <a:avLst/>
          </a:prstGeom>
          <a:pattFill prst="diagBrick">
            <a:fgClr>
              <a:srgbClr val="CAFEEB"/>
            </a:fgClr>
            <a:bgClr>
              <a:srgbClr val="71F428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A0000"/>
              </a:solidFill>
            </a:endParaRPr>
          </a:p>
        </p:txBody>
      </p:sp>
      <p:sp>
        <p:nvSpPr>
          <p:cNvPr id="28" name="Прямоугольник: скругленные углы 19">
            <a:extLst>
              <a:ext uri="{FF2B5EF4-FFF2-40B4-BE49-F238E27FC236}">
                <a16:creationId xmlns:a16="http://schemas.microsoft.com/office/drawing/2014/main" id="{0814705F-6F74-4F1C-B3D3-0D7073489BBD}"/>
              </a:ext>
            </a:extLst>
          </p:cNvPr>
          <p:cNvSpPr/>
          <p:nvPr/>
        </p:nvSpPr>
        <p:spPr>
          <a:xfrm>
            <a:off x="291179" y="4442644"/>
            <a:ext cx="215153" cy="215153"/>
          </a:xfrm>
          <a:prstGeom prst="roundRect">
            <a:avLst/>
          </a:prstGeom>
          <a:pattFill prst="diagBrick">
            <a:fgClr>
              <a:srgbClr val="C00000"/>
            </a:fgClr>
            <a:bgClr>
              <a:srgbClr val="FF0000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A0000"/>
              </a:solidFill>
            </a:endParaRPr>
          </a:p>
        </p:txBody>
      </p:sp>
      <p:sp>
        <p:nvSpPr>
          <p:cNvPr id="29" name="Прямоугольник: скругленные углы 21">
            <a:extLst>
              <a:ext uri="{FF2B5EF4-FFF2-40B4-BE49-F238E27FC236}">
                <a16:creationId xmlns:a16="http://schemas.microsoft.com/office/drawing/2014/main" id="{2C0AD4DF-48E5-43DB-B74A-9C22436123EB}"/>
              </a:ext>
            </a:extLst>
          </p:cNvPr>
          <p:cNvSpPr/>
          <p:nvPr/>
        </p:nvSpPr>
        <p:spPr>
          <a:xfrm>
            <a:off x="291182" y="2865752"/>
            <a:ext cx="215153" cy="215153"/>
          </a:xfrm>
          <a:prstGeom prst="roundRect">
            <a:avLst/>
          </a:prstGeom>
          <a:pattFill prst="diagBrick">
            <a:fgClr>
              <a:srgbClr val="F4AD7C"/>
            </a:fgClr>
            <a:bgClr>
              <a:srgbClr val="E2721E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A0000"/>
              </a:solidFill>
            </a:endParaRPr>
          </a:p>
        </p:txBody>
      </p:sp>
      <p:sp>
        <p:nvSpPr>
          <p:cNvPr id="30" name="Прямоугольник: скругленные углы 23">
            <a:extLst>
              <a:ext uri="{FF2B5EF4-FFF2-40B4-BE49-F238E27FC236}">
                <a16:creationId xmlns:a16="http://schemas.microsoft.com/office/drawing/2014/main" id="{2A755CDE-F336-4659-99A8-6C19FA9B64A7}"/>
              </a:ext>
            </a:extLst>
          </p:cNvPr>
          <p:cNvSpPr/>
          <p:nvPr/>
        </p:nvSpPr>
        <p:spPr>
          <a:xfrm>
            <a:off x="291179" y="4898365"/>
            <a:ext cx="215153" cy="215153"/>
          </a:xfrm>
          <a:prstGeom prst="roundRect">
            <a:avLst/>
          </a:prstGeom>
          <a:pattFill prst="diagBrick">
            <a:fgClr>
              <a:srgbClr val="88F7F4"/>
            </a:fgClr>
            <a:bgClr>
              <a:srgbClr val="2CECEC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A0000"/>
              </a:solidFill>
            </a:endParaRPr>
          </a:p>
        </p:txBody>
      </p:sp>
      <p:sp>
        <p:nvSpPr>
          <p:cNvPr id="31" name="Прямоугольник: скругленные углы 25">
            <a:extLst>
              <a:ext uri="{FF2B5EF4-FFF2-40B4-BE49-F238E27FC236}">
                <a16:creationId xmlns:a16="http://schemas.microsoft.com/office/drawing/2014/main" id="{A5291A7A-7D19-474A-A0A6-D544C600EC71}"/>
              </a:ext>
            </a:extLst>
          </p:cNvPr>
          <p:cNvSpPr/>
          <p:nvPr/>
        </p:nvSpPr>
        <p:spPr>
          <a:xfrm>
            <a:off x="273046" y="1713979"/>
            <a:ext cx="215153" cy="215153"/>
          </a:xfrm>
          <a:prstGeom prst="roundRect">
            <a:avLst/>
          </a:prstGeom>
          <a:pattFill prst="diagBrick">
            <a:fgClr>
              <a:srgbClr val="DC6296"/>
            </a:fgClr>
            <a:bgClr>
              <a:srgbClr val="9A2255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A0000"/>
              </a:solidFill>
            </a:endParaRPr>
          </a:p>
        </p:txBody>
      </p:sp>
      <p:sp>
        <p:nvSpPr>
          <p:cNvPr id="32" name="Прямоугольник: скругленные углы 27">
            <a:extLst>
              <a:ext uri="{FF2B5EF4-FFF2-40B4-BE49-F238E27FC236}">
                <a16:creationId xmlns:a16="http://schemas.microsoft.com/office/drawing/2014/main" id="{47A44700-000F-4B53-AF5B-F7E5F050AF49}"/>
              </a:ext>
            </a:extLst>
          </p:cNvPr>
          <p:cNvSpPr/>
          <p:nvPr/>
        </p:nvSpPr>
        <p:spPr>
          <a:xfrm>
            <a:off x="263845" y="1234754"/>
            <a:ext cx="215153" cy="215153"/>
          </a:xfrm>
          <a:prstGeom prst="roundRect">
            <a:avLst/>
          </a:prstGeom>
          <a:pattFill prst="diagBrick">
            <a:fgClr>
              <a:srgbClr val="32DA6A"/>
            </a:fgClr>
            <a:bgClr>
              <a:srgbClr val="12642D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A0000"/>
              </a:solidFill>
            </a:endParaRPr>
          </a:p>
        </p:txBody>
      </p:sp>
      <p:sp>
        <p:nvSpPr>
          <p:cNvPr id="33" name="Прямоугольник: скругленные углы 25">
            <a:extLst>
              <a:ext uri="{FF2B5EF4-FFF2-40B4-BE49-F238E27FC236}">
                <a16:creationId xmlns:a16="http://schemas.microsoft.com/office/drawing/2014/main" id="{A2360682-A010-4E04-B3FD-A8912FA762A1}"/>
              </a:ext>
            </a:extLst>
          </p:cNvPr>
          <p:cNvSpPr/>
          <p:nvPr/>
        </p:nvSpPr>
        <p:spPr>
          <a:xfrm>
            <a:off x="305728" y="5499214"/>
            <a:ext cx="215153" cy="215153"/>
          </a:xfrm>
          <a:prstGeom prst="roundRect">
            <a:avLst/>
          </a:prstGeom>
          <a:pattFill prst="diagBrick">
            <a:fgClr>
              <a:srgbClr val="ED8E4D"/>
            </a:fgClr>
            <a:bgClr>
              <a:srgbClr val="4A2308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41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4316275-237F-3C49-AA1A-4816F1FA802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31438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1" name="think-cell Slide" r:id="rId6" imgW="7761960" imgH="10047960" progId="">
                  <p:embed/>
                </p:oleObj>
              </mc:Choice>
              <mc:Fallback>
                <p:oleObj name="think-cell Slide" r:id="rId6" imgW="7761960" imgH="100479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ED9CB13-E8EB-6344-9A31-E935F05567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sym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AA0BB5-2F59-49CD-85F0-201C0914F448}"/>
              </a:ext>
            </a:extLst>
          </p:cNvPr>
          <p:cNvSpPr txBox="1"/>
          <p:nvPr/>
        </p:nvSpPr>
        <p:spPr>
          <a:xfrm>
            <a:off x="533400" y="174055"/>
            <a:ext cx="1112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Fjalla One"/>
              </a:rPr>
              <a:t>ПРОЕКТЫ МУНИЦИПАЛЬНЫХ ПРОГРАММ </a:t>
            </a:r>
          </a:p>
          <a:p>
            <a:r>
              <a:rPr lang="ru-RU" sz="24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Fjalla One"/>
              </a:rPr>
              <a:t>В ГОРОДЕ БЛАГОВЕЩЕНСКЕ в 2025 ГОДУ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E954602-4B2F-40B3-810A-2D09DFEC0B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250" y="437061"/>
            <a:ext cx="3484232" cy="2362745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</p:spPr>
      </p:pic>
      <p:sp>
        <p:nvSpPr>
          <p:cNvPr id="28" name="Rectangle 7">
            <a:extLst>
              <a:ext uri="{FF2B5EF4-FFF2-40B4-BE49-F238E27FC236}">
                <a16:creationId xmlns:a16="http://schemas.microsoft.com/office/drawing/2014/main" id="{487C358F-5BBF-40D1-9E3B-1379D4E3C8D2}"/>
              </a:ext>
            </a:extLst>
          </p:cNvPr>
          <p:cNvSpPr/>
          <p:nvPr/>
        </p:nvSpPr>
        <p:spPr>
          <a:xfrm>
            <a:off x="335147" y="943443"/>
            <a:ext cx="7950822" cy="42721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4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«Обеспечение доступным и комфортным жильем населения города Благовещенска»</a:t>
            </a:r>
          </a:p>
          <a:p>
            <a:pPr algn="ctr"/>
            <a:r>
              <a:rPr lang="ru-RU" sz="14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- 1</a:t>
            </a:r>
            <a:r>
              <a:rPr lang="en-US" sz="14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83</a:t>
            </a:r>
            <a:r>
              <a:rPr lang="ru-RU" sz="14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млн. рублей.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B71E08-643A-41E7-80D4-00FD3047A79A}"/>
              </a:ext>
            </a:extLst>
          </p:cNvPr>
          <p:cNvSpPr txBox="1"/>
          <p:nvPr/>
        </p:nvSpPr>
        <p:spPr>
          <a:xfrm>
            <a:off x="325518" y="1352177"/>
            <a:ext cx="7950821" cy="1754326"/>
          </a:xfrm>
          <a:prstGeom prst="rect">
            <a:avLst/>
          </a:prstGeom>
          <a:solidFill>
            <a:srgbClr val="D97644">
              <a:alpha val="44000"/>
            </a:srgbClr>
          </a:solidFill>
        </p:spPr>
        <p:txBody>
          <a:bodyPr wrap="square">
            <a:spAutoFit/>
          </a:bodyPr>
          <a:lstStyle/>
          <a:p>
            <a:pPr indent="266700" algn="just"/>
            <a:r>
              <a:rPr lang="ru-RU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В рамках проекта «Обеспечение жильем отдельных категорий граждан» запланированы процессные мероприятия:</a:t>
            </a:r>
          </a:p>
          <a:p>
            <a:pPr marL="285750" indent="-285750" algn="just">
              <a:buFontTx/>
              <a:buChar char="-"/>
            </a:pPr>
            <a:r>
              <a:rPr lang="ru-RU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 – 52 млн. рублей;</a:t>
            </a:r>
          </a:p>
          <a:p>
            <a:pPr marL="285750" indent="-285750" algn="just">
              <a:buFontTx/>
              <a:buChar char="-"/>
            </a:pPr>
            <a:r>
              <a:rPr lang="ru-RU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обеспечение жильем молодых семей – 6 млн. рублей;</a:t>
            </a:r>
          </a:p>
          <a:p>
            <a:pPr marL="285750" indent="-285750" algn="just">
              <a:buFontTx/>
              <a:buChar char="-"/>
            </a:pPr>
            <a:r>
              <a:rPr lang="ru-RU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единовременная денежная выплата для улучшения жилищных условий, приобретения земельного участка для индивидуального жилищного строительства, для ведения садоводства– 26 млн. рублей.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406A9-D806-4885-8E62-BC0DD91CAC69}"/>
              </a:ext>
            </a:extLst>
          </p:cNvPr>
          <p:cNvSpPr txBox="1"/>
          <p:nvPr/>
        </p:nvSpPr>
        <p:spPr>
          <a:xfrm>
            <a:off x="1067292" y="4465511"/>
            <a:ext cx="610222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tx1"/>
              </a:solidFill>
              <a:effectLst/>
            </a:endParaRPr>
          </a:p>
        </p:txBody>
      </p:sp>
      <p:pic>
        <p:nvPicPr>
          <p:cNvPr id="24673" name="Picture 97" descr="В Благовещенске началась активная фаза дорожной кампании в рамках нацпроекта «Безопасные качественные дороги»">
            <a:extLst>
              <a:ext uri="{FF2B5EF4-FFF2-40B4-BE49-F238E27FC236}">
                <a16:creationId xmlns:a16="http://schemas.microsoft.com/office/drawing/2014/main" id="{0D9C017E-A042-40B1-9BCF-1FF57FCC6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3" y="3050906"/>
            <a:ext cx="3258693" cy="2171457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C14B7E-A26B-4B31-B64B-181027EB7F50}"/>
              </a:ext>
            </a:extLst>
          </p:cNvPr>
          <p:cNvSpPr/>
          <p:nvPr/>
        </p:nvSpPr>
        <p:spPr>
          <a:xfrm>
            <a:off x="10226339" y="6401362"/>
            <a:ext cx="1945341" cy="282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80A21-17CE-4C5A-AA00-48323255398C}"/>
              </a:ext>
            </a:extLst>
          </p:cNvPr>
          <p:cNvSpPr txBox="1"/>
          <p:nvPr/>
        </p:nvSpPr>
        <p:spPr>
          <a:xfrm>
            <a:off x="4406840" y="5045035"/>
            <a:ext cx="795082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/>
            <a:endParaRPr lang="ru-RU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      </a:t>
            </a:r>
          </a:p>
          <a:p>
            <a:pPr marL="285750" indent="-285750" algn="just">
              <a:buFontTx/>
              <a:buChar char="-"/>
            </a:pPr>
            <a:endParaRPr lang="ru-RU" sz="1500" b="1" dirty="0">
              <a:solidFill>
                <a:srgbClr val="BF136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2079BAD-7A41-4D1A-BF5E-BBCFC89A4B17}"/>
              </a:ext>
            </a:extLst>
          </p:cNvPr>
          <p:cNvSpPr/>
          <p:nvPr/>
        </p:nvSpPr>
        <p:spPr>
          <a:xfrm>
            <a:off x="3686017" y="3600524"/>
            <a:ext cx="8170837" cy="1621839"/>
          </a:xfrm>
          <a:prstGeom prst="rect">
            <a:avLst/>
          </a:prstGeom>
          <a:gradFill>
            <a:gsLst>
              <a:gs pos="0">
                <a:schemeClr val="accent5">
                  <a:alpha val="41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just"/>
            <a:r>
              <a:rPr lang="ru-RU" sz="135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рамках проекта «Развитие улично-дорожной сети города Благовещенска» запланированы процессные мероприятия в части:</a:t>
            </a:r>
          </a:p>
          <a:p>
            <a:pPr algn="just"/>
            <a:r>
              <a:rPr lang="ru-RU" sz="135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1. Реализации национального проекта "Безопасные качественные дороги« - ремонты автомобильных дорог в сумме 255 млн. рублей по:</a:t>
            </a:r>
          </a:p>
          <a:p>
            <a:pPr marL="285750" indent="-285750" algn="just">
              <a:buFontTx/>
              <a:buChar char="-"/>
            </a:pPr>
            <a:r>
              <a:rPr lang="ru-RU" sz="135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ул. 50 лет Октября от ул. Ленина до ул. Амурская;</a:t>
            </a:r>
          </a:p>
          <a:p>
            <a:pPr marL="285750" indent="-285750" algn="just">
              <a:buFontTx/>
              <a:buChar char="-"/>
            </a:pPr>
            <a:r>
              <a:rPr lang="ru-RU" sz="135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ул. Горького от ул. Калинина до ул. Мухина;</a:t>
            </a:r>
          </a:p>
          <a:p>
            <a:pPr marL="285750" indent="-285750" algn="just">
              <a:buFontTx/>
              <a:buChar char="-"/>
            </a:pPr>
            <a:r>
              <a:rPr lang="ru-RU" sz="135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ул. Октябрьской от ул. Трудовой до ул. Шимановского;</a:t>
            </a:r>
          </a:p>
          <a:p>
            <a:pPr marL="285750" indent="-285750" algn="just">
              <a:buFontTx/>
              <a:buChar char="-"/>
            </a:pPr>
            <a:r>
              <a:rPr lang="ru-RU" sz="135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ул. Октябрьской от ул. Шимановского до ул. Островского.       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BAEC42-5D57-4C53-96B2-6D84BA5676DE}"/>
              </a:ext>
            </a:extLst>
          </p:cNvPr>
          <p:cNvSpPr txBox="1"/>
          <p:nvPr/>
        </p:nvSpPr>
        <p:spPr>
          <a:xfrm>
            <a:off x="325518" y="5214784"/>
            <a:ext cx="11531336" cy="1600438"/>
          </a:xfrm>
          <a:prstGeom prst="rect">
            <a:avLst/>
          </a:prstGeom>
          <a:solidFill>
            <a:srgbClr val="DEB79A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35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2. Осуществления проектных и изыскательских работ по объекту "Дороги в районе "5-й  стройки" для обеспечения транспортной инфраструктурой земельных участков, представленных многодетным семьям (</a:t>
            </a:r>
            <a:r>
              <a:rPr lang="ru-RU" sz="135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ул.Молодежная</a:t>
            </a:r>
            <a:r>
              <a:rPr lang="ru-RU" sz="135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от </a:t>
            </a:r>
            <a:r>
              <a:rPr lang="ru-RU" sz="135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ул.Центральной</a:t>
            </a:r>
            <a:r>
              <a:rPr lang="ru-RU" sz="135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до </a:t>
            </a:r>
            <a:r>
              <a:rPr lang="ru-RU" sz="135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ул.Энтузиастов</a:t>
            </a:r>
            <a:r>
              <a:rPr lang="ru-RU" sz="135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)" – 14 млн. рублей.</a:t>
            </a:r>
          </a:p>
          <a:p>
            <a:pPr algn="just"/>
            <a:r>
              <a:rPr lang="ru-RU" sz="135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3. Содержание и ремонт дорог города – 274 млн. рублей.</a:t>
            </a:r>
          </a:p>
          <a:p>
            <a:pPr algn="just">
              <a:tabLst>
                <a:tab pos="541338" algn="l"/>
              </a:tabLst>
            </a:pPr>
            <a:r>
              <a:rPr lang="ru-RU" sz="135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4. Субсидия ООО "Автоколонна-1275" на компенсацию  выпадающих доходов по тарифам, не обеспечивающим экономически обоснованные  затраты – 64 млн. рублей.</a:t>
            </a:r>
          </a:p>
          <a:p>
            <a:pPr algn="just"/>
            <a:r>
              <a:rPr lang="ru-RU" sz="135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5. Содержание и обслуживание средств регулирования дорожного движения – 56 млн. рублей.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DB25DF-D772-4791-961F-5D1D3D02E068}"/>
              </a:ext>
            </a:extLst>
          </p:cNvPr>
          <p:cNvSpPr txBox="1"/>
          <p:nvPr/>
        </p:nvSpPr>
        <p:spPr>
          <a:xfrm>
            <a:off x="3686016" y="3020491"/>
            <a:ext cx="8170837" cy="58477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«Развитие транспортной системы города Благовещенска» </a:t>
            </a:r>
          </a:p>
          <a:p>
            <a:r>
              <a:rPr lang="ru-RU" dirty="0"/>
              <a:t>- 863 млн. рублей </a:t>
            </a:r>
          </a:p>
        </p:txBody>
      </p:sp>
    </p:spTree>
    <p:extLst>
      <p:ext uri="{BB962C8B-B14F-4D97-AF65-F5344CB8AC3E}">
        <p14:creationId xmlns:p14="http://schemas.microsoft.com/office/powerpoint/2010/main" val="3964803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4316275-237F-3C49-AA1A-4816F1FA802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8" name="think-cell Slide" r:id="rId6" imgW="7761960" imgH="10047960" progId="">
                  <p:embed/>
                </p:oleObj>
              </mc:Choice>
              <mc:Fallback>
                <p:oleObj name="think-cell Slide" r:id="rId6" imgW="7761960" imgH="100479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4316275-237F-3C49-AA1A-4816F1FA80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ED9CB13-E8EB-6344-9A31-E935F05567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sym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AA0BB5-2F59-49CD-85F0-201C0914F448}"/>
              </a:ext>
            </a:extLst>
          </p:cNvPr>
          <p:cNvSpPr txBox="1"/>
          <p:nvPr/>
        </p:nvSpPr>
        <p:spPr>
          <a:xfrm>
            <a:off x="533400" y="174055"/>
            <a:ext cx="1112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Fjalla One"/>
              </a:rPr>
              <a:t>ПРОЕКТЫ МУНИЦИПАЛЬНЫХ ПРОГРАММ </a:t>
            </a:r>
          </a:p>
          <a:p>
            <a:r>
              <a:rPr lang="ru-RU" sz="24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Fjalla One"/>
              </a:rPr>
              <a:t>В ГОРОДЕ БЛАГОВЕЩЕНСКЕ в 2025 ГОДУ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406A9-D806-4885-8E62-BC0DD91CAC69}"/>
              </a:ext>
            </a:extLst>
          </p:cNvPr>
          <p:cNvSpPr txBox="1"/>
          <p:nvPr/>
        </p:nvSpPr>
        <p:spPr>
          <a:xfrm>
            <a:off x="1067292" y="4465511"/>
            <a:ext cx="610222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C14B7E-A26B-4B31-B64B-181027EB7F50}"/>
              </a:ext>
            </a:extLst>
          </p:cNvPr>
          <p:cNvSpPr/>
          <p:nvPr/>
        </p:nvSpPr>
        <p:spPr>
          <a:xfrm>
            <a:off x="10226339" y="6401362"/>
            <a:ext cx="1945341" cy="282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2079BAD-7A41-4D1A-BF5E-BBCFC89A4B17}"/>
              </a:ext>
            </a:extLst>
          </p:cNvPr>
          <p:cNvSpPr/>
          <p:nvPr/>
        </p:nvSpPr>
        <p:spPr>
          <a:xfrm>
            <a:off x="348746" y="3689565"/>
            <a:ext cx="7395508" cy="2853088"/>
          </a:xfrm>
          <a:prstGeom prst="rect">
            <a:avLst/>
          </a:prstGeom>
          <a:gradFill>
            <a:gsLst>
              <a:gs pos="0">
                <a:schemeClr val="accent5">
                  <a:alpha val="41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</a:rPr>
              <a:t>ремонт сети теплоснабжения от ТК-192М до ТК194 (408 квартал)  - 15 млн. рублей</a:t>
            </a:r>
          </a:p>
          <a:p>
            <a:pPr marL="285750" indent="-285750" algn="just"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</a:rPr>
              <a:t>осуществление расходов, связанных с организацией единой теплоснабжающей организации теплоснабжения в ценовых зонах теплоснабжения  - 170 млн. рублей</a:t>
            </a:r>
          </a:p>
          <a:p>
            <a:pPr marL="285750" indent="-285750" algn="just"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</a:rPr>
              <a:t>расходы, направленные на модернизацию коммунальной инфраструктуры  - 334 млн. рублей</a:t>
            </a:r>
          </a:p>
          <a:p>
            <a:pPr marL="285750" indent="-285750" algn="just"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</a:rPr>
              <a:t>капитальный ремонт общего имущества МКД  - 12 млн. рублей</a:t>
            </a:r>
          </a:p>
          <a:p>
            <a:pPr marL="285750" indent="-285750" algn="just"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</a:rPr>
              <a:t>финансовое обеспечение государственных полномочий Амурской области по компенсации организациям, осуществляющим горячее водоснабжение, холодное водоснабжение и (или) водоотведение, выпадающих доходов возникающих при применении льготных тарифов -68 млн. рублей</a:t>
            </a:r>
          </a:p>
          <a:p>
            <a:pPr marL="285750" indent="-285750" algn="just"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</a:rPr>
              <a:t>предоставление субсидий юридическим лицам, предоставляющим населению услуги в отделениях бань – 16 млн. рублей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6EF42F0-2292-4C87-85E7-310E16811A28}"/>
              </a:ext>
            </a:extLst>
          </p:cNvPr>
          <p:cNvSpPr/>
          <p:nvPr/>
        </p:nvSpPr>
        <p:spPr>
          <a:xfrm>
            <a:off x="-84442" y="1108997"/>
            <a:ext cx="7828695" cy="3385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6700" algn="just"/>
            <a:endParaRPr lang="ru-RU" sz="16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FF7A3D-2D66-43D8-9C34-F0DEED7B2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74868"/>
            <a:ext cx="2976282" cy="2233629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E4E35D-0E19-4893-A163-796E6F3FF0C6}"/>
              </a:ext>
            </a:extLst>
          </p:cNvPr>
          <p:cNvSpPr txBox="1"/>
          <p:nvPr/>
        </p:nvSpPr>
        <p:spPr>
          <a:xfrm>
            <a:off x="3761731" y="1108997"/>
            <a:ext cx="8170836" cy="738664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«Развитие и модернизация жилищно-коммунального хозяйства, энергосбережение и повышение энергетической эффективности, благоустройство территории города Благовещенска» - 740 млн. рублей.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C9106B-47C2-4D5D-8F83-1B793D10E2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33" y="3408497"/>
            <a:ext cx="3721921" cy="2973132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BC768C2-1C35-4FA2-9AAA-7E58AB7F6704}"/>
              </a:ext>
            </a:extLst>
          </p:cNvPr>
          <p:cNvSpPr txBox="1"/>
          <p:nvPr/>
        </p:nvSpPr>
        <p:spPr>
          <a:xfrm>
            <a:off x="3761731" y="1853992"/>
            <a:ext cx="8170836" cy="1435463"/>
          </a:xfrm>
          <a:prstGeom prst="rect">
            <a:avLst/>
          </a:prstGeom>
          <a:gradFill>
            <a:gsLst>
              <a:gs pos="0">
                <a:schemeClr val="accent5">
                  <a:alpha val="41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285750" indent="-285750" algn="just">
              <a:buFontTx/>
              <a:buChar char="-"/>
              <a:defRPr sz="1500"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     В рамках реализации программы планируется:</a:t>
            </a:r>
          </a:p>
          <a:p>
            <a:r>
              <a:rPr lang="ru-RU" dirty="0">
                <a:solidFill>
                  <a:schemeClr val="tx1"/>
                </a:solidFill>
              </a:rPr>
              <a:t>разработка проектных и изыскательских работ по объекту: «</a:t>
            </a:r>
            <a:r>
              <a:rPr lang="ru-RU" dirty="0" err="1">
                <a:solidFill>
                  <a:schemeClr val="tx1"/>
                </a:solidFill>
              </a:rPr>
              <a:t>Блочно</a:t>
            </a:r>
            <a:r>
              <a:rPr lang="ru-RU" dirty="0">
                <a:solidFill>
                  <a:schemeClr val="tx1"/>
                </a:solidFill>
              </a:rPr>
              <a:t>-модульная котельная в 740 квартале г. Благовещенск, Амурская область» - 12 млн. рублей</a:t>
            </a:r>
          </a:p>
          <a:p>
            <a:r>
              <a:rPr lang="ru-RU" dirty="0">
                <a:solidFill>
                  <a:schemeClr val="tx1"/>
                </a:solidFill>
              </a:rPr>
              <a:t>подготовка проектной документации и выполнение инженерных изысканий, выполнение работ по строительству объекта: «Ливневая канализация к школе 1200 мест в Северном планировочном районе г. Благовещенск» – 8 млн. рублей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868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4316275-237F-3C49-AA1A-4816F1FA802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2" name="think-cell Slide" r:id="rId6" imgW="7761960" imgH="10047960" progId="">
                  <p:embed/>
                </p:oleObj>
              </mc:Choice>
              <mc:Fallback>
                <p:oleObj name="think-cell Slide" r:id="rId6" imgW="7761960" imgH="100479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4316275-237F-3C49-AA1A-4816F1FA80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ED9CB13-E8EB-6344-9A31-E935F05567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sym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AA0BB5-2F59-49CD-85F0-201C0914F448}"/>
              </a:ext>
            </a:extLst>
          </p:cNvPr>
          <p:cNvSpPr txBox="1"/>
          <p:nvPr/>
        </p:nvSpPr>
        <p:spPr>
          <a:xfrm>
            <a:off x="533400" y="174055"/>
            <a:ext cx="1112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Fjalla One"/>
              </a:rPr>
              <a:t>ПРОЕКТЫ МУНИЦИПАЛЬНЫХ ПРОГРАММ </a:t>
            </a:r>
          </a:p>
          <a:p>
            <a:r>
              <a:rPr lang="ru-RU" sz="24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Fjalla One"/>
              </a:rPr>
              <a:t>В ГОРОДЕ БЛАГОВЕЩЕНСКЕ в 2025 ГОДУ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406A9-D806-4885-8E62-BC0DD91CAC69}"/>
              </a:ext>
            </a:extLst>
          </p:cNvPr>
          <p:cNvSpPr txBox="1"/>
          <p:nvPr/>
        </p:nvSpPr>
        <p:spPr>
          <a:xfrm>
            <a:off x="1067292" y="4465511"/>
            <a:ext cx="610222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C14B7E-A26B-4B31-B64B-181027EB7F50}"/>
              </a:ext>
            </a:extLst>
          </p:cNvPr>
          <p:cNvSpPr/>
          <p:nvPr/>
        </p:nvSpPr>
        <p:spPr>
          <a:xfrm>
            <a:off x="10226339" y="6401362"/>
            <a:ext cx="1945341" cy="282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6EF42F0-2292-4C87-85E7-310E16811A28}"/>
              </a:ext>
            </a:extLst>
          </p:cNvPr>
          <p:cNvSpPr/>
          <p:nvPr/>
        </p:nvSpPr>
        <p:spPr>
          <a:xfrm>
            <a:off x="-84442" y="1108997"/>
            <a:ext cx="7828695" cy="3385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6700" algn="just"/>
            <a:endParaRPr lang="ru-RU" sz="16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E4E35D-0E19-4893-A163-796E6F3FF0C6}"/>
              </a:ext>
            </a:extLst>
          </p:cNvPr>
          <p:cNvSpPr txBox="1"/>
          <p:nvPr/>
        </p:nvSpPr>
        <p:spPr>
          <a:xfrm>
            <a:off x="273434" y="1201680"/>
            <a:ext cx="6742657" cy="621296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indent="266700" algn="ctr">
              <a:defRPr sz="2000" b="1" i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800" dirty="0"/>
              <a:t>«Развитие образования города Благовещенска»  </a:t>
            </a:r>
          </a:p>
          <a:p>
            <a:r>
              <a:rPr lang="ru-RU" sz="1800" dirty="0"/>
              <a:t>- </a:t>
            </a:r>
            <a:r>
              <a:rPr lang="ru-RU" sz="1800"/>
              <a:t>5 </a:t>
            </a:r>
            <a:r>
              <a:rPr lang="en-US" sz="1800" dirty="0"/>
              <a:t>829</a:t>
            </a:r>
            <a:r>
              <a:rPr lang="ru-RU" sz="1800" dirty="0"/>
              <a:t> млн. рублей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C768C2-1C35-4FA2-9AAA-7E58AB7F6704}"/>
              </a:ext>
            </a:extLst>
          </p:cNvPr>
          <p:cNvSpPr txBox="1"/>
          <p:nvPr/>
        </p:nvSpPr>
        <p:spPr>
          <a:xfrm>
            <a:off x="273434" y="1829069"/>
            <a:ext cx="6742657" cy="2098642"/>
          </a:xfrm>
          <a:prstGeom prst="rect">
            <a:avLst/>
          </a:prstGeom>
          <a:gradFill>
            <a:gsLst>
              <a:gs pos="0">
                <a:schemeClr val="accent5">
                  <a:alpha val="41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285750" indent="-285750" algn="just">
              <a:buFontTx/>
              <a:buChar char="-"/>
              <a:defRPr sz="1500"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	</a:t>
            </a:r>
            <a:r>
              <a:rPr lang="ru-RU" sz="1400" b="1" dirty="0">
                <a:solidFill>
                  <a:schemeClr val="tx1"/>
                </a:solidFill>
              </a:rPr>
              <a:t>В рамках реализации программы планируется: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выплата заработной платы с начислениями на выплаты по оплате труда работников учреждений сферы образования -3 896 млн. рублей;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общеобразовательных, спортивных школ, учреждений дополнительного образования – 1 378 млн. рублей;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ремонтных работ в лагере «Огонёк» - 10 млн. рублей;</a:t>
            </a:r>
          </a:p>
          <a:p>
            <a:pPr marL="285750" indent="-285750" algn="just">
              <a:buFontTx/>
              <a:buChar char="-"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частичная оплата стоимости путевок для детей работающих граждан в организации отдыха и оздоровления детей в каникулярное время – 14 млн. рублей;</a:t>
            </a:r>
          </a:p>
        </p:txBody>
      </p:sp>
      <p:pic>
        <p:nvPicPr>
          <p:cNvPr id="37910" name="Picture 22" descr="Огонёк» | Amurvisit.ru — туризм и отдых в Амурской области,  достопримечательности Амурской области, официальный путеводитель по  Приамурью">
            <a:extLst>
              <a:ext uri="{FF2B5EF4-FFF2-40B4-BE49-F238E27FC236}">
                <a16:creationId xmlns:a16="http://schemas.microsoft.com/office/drawing/2014/main" id="{3AE6994C-1941-49F4-BB50-7E915C71E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t="4769" r="5610" b="8766"/>
          <a:stretch/>
        </p:blipFill>
        <p:spPr bwMode="auto">
          <a:xfrm>
            <a:off x="273434" y="4057265"/>
            <a:ext cx="3080385" cy="2485388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212643-B060-49C7-BA47-E34F6B97A959}"/>
              </a:ext>
            </a:extLst>
          </p:cNvPr>
          <p:cNvSpPr txBox="1"/>
          <p:nvPr/>
        </p:nvSpPr>
        <p:spPr>
          <a:xfrm>
            <a:off x="3749964" y="4181245"/>
            <a:ext cx="7908636" cy="2373146"/>
          </a:xfrm>
          <a:prstGeom prst="rect">
            <a:avLst/>
          </a:prstGeom>
          <a:gradFill>
            <a:gsLst>
              <a:gs pos="0">
                <a:schemeClr val="accent5">
                  <a:alpha val="41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0" algn="just">
              <a:buFontTx/>
              <a:buNone/>
              <a:defRPr sz="1400"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строительство школы на 1200 мест в Северном планировочном районе </a:t>
            </a:r>
            <a:b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636 млн. рублей;</a:t>
            </a:r>
          </a:p>
          <a:p>
            <a:pPr marL="285750" indent="-285750">
              <a:buFontTx/>
              <a:buChar char="-"/>
            </a:pPr>
            <a:r>
              <a:rPr lang="ru-RU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организации бесплатного питания детей из многодетных семей и детей, военнослужащих и сотрудников некоторых федеральных государственных органов – 19 млн. рублей;</a:t>
            </a:r>
          </a:p>
          <a:p>
            <a:pPr marL="285750" indent="-285750">
              <a:buFontTx/>
              <a:buChar char="-"/>
            </a:pPr>
            <a:r>
              <a:rPr lang="ru-RU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обеспечение образовательного процесса в школах и учреждениях доп. образования – </a:t>
            </a:r>
            <a:br>
              <a:rPr lang="ru-RU" b="1" i="1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2 596 млн. рублей;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обеспечение функционирования системы персонифицированного финансирования в учреждениях дополнительного образования – 108 млн. рублей;</a:t>
            </a:r>
            <a:endParaRPr lang="ru-RU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i="1" dirty="0">
                <a:solidFill>
                  <a:schemeClr val="tx1"/>
                </a:solidFill>
                <a:ea typeface="Calibri" panose="020F0502020204030204" pitchFamily="34" charset="0"/>
              </a:rPr>
              <a:t>расходы на организацию и обеспечение проведения оздоровительной кампании детей – </a:t>
            </a:r>
            <a:br>
              <a:rPr lang="ru-RU" b="1" i="1" dirty="0">
                <a:solidFill>
                  <a:schemeClr val="tx1"/>
                </a:solidFill>
                <a:ea typeface="Calibri" panose="020F0502020204030204" pitchFamily="34" charset="0"/>
              </a:rPr>
            </a:br>
            <a:r>
              <a:rPr lang="ru-RU" b="1" i="1" dirty="0">
                <a:solidFill>
                  <a:schemeClr val="tx1"/>
                </a:solidFill>
                <a:ea typeface="Calibri" panose="020F0502020204030204" pitchFamily="34" charset="0"/>
              </a:rPr>
              <a:t>16 млн. рублей.</a:t>
            </a:r>
            <a:endParaRPr lang="ru-RU" b="1" i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37940" name="Picture 52" descr="Мэр Благовещенска Олег Имамеев: почти 13 тысяч ребят начальной школы питаются бесплатно">
            <a:extLst>
              <a:ext uri="{FF2B5EF4-FFF2-40B4-BE49-F238E27FC236}">
                <a16:creationId xmlns:a16="http://schemas.microsoft.com/office/drawing/2014/main" id="{0A45F6BC-3495-409A-9250-AAB3E6DAE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30" y="674355"/>
            <a:ext cx="4459070" cy="3028852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26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408EB0-7349-4CF6-84AF-9E8C0C3975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9" b="39277"/>
          <a:stretch/>
        </p:blipFill>
        <p:spPr>
          <a:xfrm>
            <a:off x="14168" y="3885439"/>
            <a:ext cx="12192000" cy="27907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EB6938-2AB1-42AC-B729-4034AF418F33}"/>
              </a:ext>
            </a:extLst>
          </p:cNvPr>
          <p:cNvSpPr/>
          <p:nvPr/>
        </p:nvSpPr>
        <p:spPr>
          <a:xfrm>
            <a:off x="25891" y="3881708"/>
            <a:ext cx="12193204" cy="2780038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 4">
            <a:extLst>
              <a:ext uri="{FF2B5EF4-FFF2-40B4-BE49-F238E27FC236}">
                <a16:creationId xmlns:a16="http://schemas.microsoft.com/office/drawing/2014/main" id="{7692B7D7-F95B-4746-ACE5-362A428EECBD}"/>
              </a:ext>
            </a:extLst>
          </p:cNvPr>
          <p:cNvSpPr/>
          <p:nvPr/>
        </p:nvSpPr>
        <p:spPr>
          <a:xfrm>
            <a:off x="332116" y="2945508"/>
            <a:ext cx="11525360" cy="126171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BAD8D32-9871-40B8-B8CF-718D87BDC58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68586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B315FB2-22DE-4FEB-8FAC-FAE93FA5F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9" y="45504"/>
            <a:ext cx="9060761" cy="5706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Бюджет и бюджетный процесс</a:t>
            </a:r>
            <a:endParaRPr lang="en-ID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CCC1E4-861E-4405-BE31-65DBF3A72F3F}"/>
              </a:ext>
            </a:extLst>
          </p:cNvPr>
          <p:cNvSpPr/>
          <p:nvPr/>
        </p:nvSpPr>
        <p:spPr>
          <a:xfrm>
            <a:off x="2768646" y="2985396"/>
            <a:ext cx="1560218" cy="11633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chemeClr val="accent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Рассмотрение проекта бюджета на очередной финансовый год и плановый период</a:t>
            </a:r>
            <a:endParaRPr lang="en-ID" sz="1400" b="1" dirty="0">
              <a:solidFill>
                <a:schemeClr val="accent6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720907-0545-4D63-932A-54086F5A69F8}"/>
              </a:ext>
            </a:extLst>
          </p:cNvPr>
          <p:cNvSpPr txBox="1">
            <a:spLocks/>
          </p:cNvSpPr>
          <p:nvPr/>
        </p:nvSpPr>
        <p:spPr>
          <a:xfrm>
            <a:off x="546332" y="2993006"/>
            <a:ext cx="1808941" cy="9694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ru-RU" sz="1400" dirty="0">
                <a:solidFill>
                  <a:schemeClr val="accent6"/>
                </a:solidFill>
              </a:rPr>
              <a:t>Составление проекта бюджета на очередной финансовый год и плановый период 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0D1773-74FC-4CEB-BB2D-6501A57F226B}"/>
              </a:ext>
            </a:extLst>
          </p:cNvPr>
          <p:cNvSpPr/>
          <p:nvPr/>
        </p:nvSpPr>
        <p:spPr>
          <a:xfrm>
            <a:off x="1308760" y="2758498"/>
            <a:ext cx="279400" cy="2794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1</a:t>
            </a:r>
            <a:endParaRPr lang="en-ID" sz="2000" b="1" dirty="0">
              <a:solidFill>
                <a:schemeClr val="bg1"/>
              </a:solidFill>
            </a:endParaRPr>
          </a:p>
        </p:txBody>
      </p:sp>
      <p:sp>
        <p:nvSpPr>
          <p:cNvPr id="12" name="Freeform 35">
            <a:extLst>
              <a:ext uri="{FF2B5EF4-FFF2-40B4-BE49-F238E27FC236}">
                <a16:creationId xmlns:a16="http://schemas.microsoft.com/office/drawing/2014/main" id="{C8E2F9A5-FCB7-49C1-A79F-5C75B75A5E36}"/>
              </a:ext>
            </a:extLst>
          </p:cNvPr>
          <p:cNvSpPr>
            <a:spLocks noEditPoints="1"/>
          </p:cNvSpPr>
          <p:nvPr/>
        </p:nvSpPr>
        <p:spPr bwMode="auto">
          <a:xfrm>
            <a:off x="2391110" y="3255201"/>
            <a:ext cx="360363" cy="361950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2 h 96"/>
              <a:gd name="T12" fmla="*/ 53 w 96"/>
              <a:gd name="T13" fmla="*/ 76 h 96"/>
              <a:gd name="T14" fmla="*/ 48 w 96"/>
              <a:gd name="T15" fmla="*/ 77 h 96"/>
              <a:gd name="T16" fmla="*/ 44 w 96"/>
              <a:gd name="T17" fmla="*/ 76 h 96"/>
              <a:gd name="T18" fmla="*/ 43 w 96"/>
              <a:gd name="T19" fmla="*/ 75 h 96"/>
              <a:gd name="T20" fmla="*/ 43 w 96"/>
              <a:gd name="T21" fmla="*/ 66 h 96"/>
              <a:gd name="T22" fmla="*/ 52 w 96"/>
              <a:gd name="T23" fmla="*/ 56 h 96"/>
              <a:gd name="T24" fmla="*/ 22 w 96"/>
              <a:gd name="T25" fmla="*/ 56 h 96"/>
              <a:gd name="T26" fmla="*/ 16 w 96"/>
              <a:gd name="T27" fmla="*/ 50 h 96"/>
              <a:gd name="T28" fmla="*/ 16 w 96"/>
              <a:gd name="T29" fmla="*/ 46 h 96"/>
              <a:gd name="T30" fmla="*/ 22 w 96"/>
              <a:gd name="T31" fmla="*/ 40 h 96"/>
              <a:gd name="T32" fmla="*/ 52 w 96"/>
              <a:gd name="T33" fmla="*/ 40 h 96"/>
              <a:gd name="T34" fmla="*/ 42 w 96"/>
              <a:gd name="T35" fmla="*/ 30 h 96"/>
              <a:gd name="T36" fmla="*/ 43 w 96"/>
              <a:gd name="T37" fmla="*/ 22 h 96"/>
              <a:gd name="T38" fmla="*/ 44 w 96"/>
              <a:gd name="T39" fmla="*/ 20 h 96"/>
              <a:gd name="T40" fmla="*/ 52 w 96"/>
              <a:gd name="T41" fmla="*/ 20 h 96"/>
              <a:gd name="T42" fmla="*/ 75 w 96"/>
              <a:gd name="T43" fmla="*/ 44 h 96"/>
              <a:gd name="T44" fmla="*/ 75 w 96"/>
              <a:gd name="T45" fmla="*/ 5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2"/>
                </a:moveTo>
                <a:cubicBezTo>
                  <a:pt x="53" y="76"/>
                  <a:pt x="53" y="76"/>
                  <a:pt x="53" y="76"/>
                </a:cubicBezTo>
                <a:cubicBezTo>
                  <a:pt x="52" y="77"/>
                  <a:pt x="50" y="77"/>
                  <a:pt x="48" y="77"/>
                </a:cubicBezTo>
                <a:cubicBezTo>
                  <a:pt x="47" y="77"/>
                  <a:pt x="45" y="77"/>
                  <a:pt x="44" y="76"/>
                </a:cubicBezTo>
                <a:cubicBezTo>
                  <a:pt x="43" y="75"/>
                  <a:pt x="43" y="75"/>
                  <a:pt x="43" y="75"/>
                </a:cubicBezTo>
                <a:cubicBezTo>
                  <a:pt x="41" y="72"/>
                  <a:pt x="41" y="68"/>
                  <a:pt x="43" y="66"/>
                </a:cubicBezTo>
                <a:cubicBezTo>
                  <a:pt x="52" y="56"/>
                  <a:pt x="52" y="56"/>
                  <a:pt x="5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19" y="56"/>
                  <a:pt x="16" y="53"/>
                  <a:pt x="16" y="50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43"/>
                  <a:pt x="19" y="40"/>
                  <a:pt x="22" y="40"/>
                </a:cubicBezTo>
                <a:cubicBezTo>
                  <a:pt x="52" y="40"/>
                  <a:pt x="52" y="40"/>
                  <a:pt x="52" y="40"/>
                </a:cubicBezTo>
                <a:cubicBezTo>
                  <a:pt x="42" y="30"/>
                  <a:pt x="42" y="30"/>
                  <a:pt x="42" y="30"/>
                </a:cubicBezTo>
                <a:cubicBezTo>
                  <a:pt x="40" y="28"/>
                  <a:pt x="40" y="24"/>
                  <a:pt x="43" y="22"/>
                </a:cubicBezTo>
                <a:cubicBezTo>
                  <a:pt x="44" y="20"/>
                  <a:pt x="44" y="20"/>
                  <a:pt x="44" y="20"/>
                </a:cubicBezTo>
                <a:cubicBezTo>
                  <a:pt x="46" y="18"/>
                  <a:pt x="50" y="18"/>
                  <a:pt x="52" y="20"/>
                </a:cubicBezTo>
                <a:cubicBezTo>
                  <a:pt x="75" y="44"/>
                  <a:pt x="75" y="44"/>
                  <a:pt x="75" y="44"/>
                </a:cubicBezTo>
                <a:cubicBezTo>
                  <a:pt x="77" y="46"/>
                  <a:pt x="77" y="50"/>
                  <a:pt x="75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515D1A0-9D0D-45F7-AC6E-849757CA016A}"/>
              </a:ext>
            </a:extLst>
          </p:cNvPr>
          <p:cNvSpPr txBox="1">
            <a:spLocks/>
          </p:cNvSpPr>
          <p:nvPr/>
        </p:nvSpPr>
        <p:spPr>
          <a:xfrm>
            <a:off x="4636043" y="3039559"/>
            <a:ext cx="1627695" cy="9694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ru-RU" sz="1400" dirty="0">
                <a:solidFill>
                  <a:schemeClr val="accent6"/>
                </a:solidFill>
              </a:rPr>
              <a:t>Утверждение бюджета на очередной финансовый год и плановый период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5940E01-6670-4A8A-86D6-38B656BC6068}"/>
              </a:ext>
            </a:extLst>
          </p:cNvPr>
          <p:cNvSpPr/>
          <p:nvPr/>
        </p:nvSpPr>
        <p:spPr>
          <a:xfrm>
            <a:off x="3397426" y="2786845"/>
            <a:ext cx="279400" cy="2794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2</a:t>
            </a:r>
            <a:endParaRPr lang="en-ID" sz="2000" b="1" dirty="0">
              <a:solidFill>
                <a:schemeClr val="bg1"/>
              </a:solidFill>
            </a:endParaRPr>
          </a:p>
        </p:txBody>
      </p:sp>
      <p:sp>
        <p:nvSpPr>
          <p:cNvPr id="26" name="Freeform 35">
            <a:extLst>
              <a:ext uri="{FF2B5EF4-FFF2-40B4-BE49-F238E27FC236}">
                <a16:creationId xmlns:a16="http://schemas.microsoft.com/office/drawing/2014/main" id="{24AC5D4F-3414-4147-A89F-B58E9F866122}"/>
              </a:ext>
            </a:extLst>
          </p:cNvPr>
          <p:cNvSpPr>
            <a:spLocks noEditPoints="1"/>
          </p:cNvSpPr>
          <p:nvPr/>
        </p:nvSpPr>
        <p:spPr bwMode="auto">
          <a:xfrm>
            <a:off x="6094796" y="3205143"/>
            <a:ext cx="360363" cy="361950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2 h 96"/>
              <a:gd name="T12" fmla="*/ 53 w 96"/>
              <a:gd name="T13" fmla="*/ 76 h 96"/>
              <a:gd name="T14" fmla="*/ 48 w 96"/>
              <a:gd name="T15" fmla="*/ 77 h 96"/>
              <a:gd name="T16" fmla="*/ 44 w 96"/>
              <a:gd name="T17" fmla="*/ 76 h 96"/>
              <a:gd name="T18" fmla="*/ 43 w 96"/>
              <a:gd name="T19" fmla="*/ 75 h 96"/>
              <a:gd name="T20" fmla="*/ 43 w 96"/>
              <a:gd name="T21" fmla="*/ 66 h 96"/>
              <a:gd name="T22" fmla="*/ 52 w 96"/>
              <a:gd name="T23" fmla="*/ 56 h 96"/>
              <a:gd name="T24" fmla="*/ 22 w 96"/>
              <a:gd name="T25" fmla="*/ 56 h 96"/>
              <a:gd name="T26" fmla="*/ 16 w 96"/>
              <a:gd name="T27" fmla="*/ 50 h 96"/>
              <a:gd name="T28" fmla="*/ 16 w 96"/>
              <a:gd name="T29" fmla="*/ 46 h 96"/>
              <a:gd name="T30" fmla="*/ 22 w 96"/>
              <a:gd name="T31" fmla="*/ 40 h 96"/>
              <a:gd name="T32" fmla="*/ 52 w 96"/>
              <a:gd name="T33" fmla="*/ 40 h 96"/>
              <a:gd name="T34" fmla="*/ 42 w 96"/>
              <a:gd name="T35" fmla="*/ 30 h 96"/>
              <a:gd name="T36" fmla="*/ 43 w 96"/>
              <a:gd name="T37" fmla="*/ 22 h 96"/>
              <a:gd name="T38" fmla="*/ 44 w 96"/>
              <a:gd name="T39" fmla="*/ 20 h 96"/>
              <a:gd name="T40" fmla="*/ 52 w 96"/>
              <a:gd name="T41" fmla="*/ 20 h 96"/>
              <a:gd name="T42" fmla="*/ 75 w 96"/>
              <a:gd name="T43" fmla="*/ 44 h 96"/>
              <a:gd name="T44" fmla="*/ 75 w 96"/>
              <a:gd name="T45" fmla="*/ 5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2"/>
                </a:moveTo>
                <a:cubicBezTo>
                  <a:pt x="53" y="76"/>
                  <a:pt x="53" y="76"/>
                  <a:pt x="53" y="76"/>
                </a:cubicBezTo>
                <a:cubicBezTo>
                  <a:pt x="52" y="77"/>
                  <a:pt x="50" y="77"/>
                  <a:pt x="48" y="77"/>
                </a:cubicBezTo>
                <a:cubicBezTo>
                  <a:pt x="47" y="77"/>
                  <a:pt x="45" y="77"/>
                  <a:pt x="44" y="76"/>
                </a:cubicBezTo>
                <a:cubicBezTo>
                  <a:pt x="43" y="75"/>
                  <a:pt x="43" y="75"/>
                  <a:pt x="43" y="75"/>
                </a:cubicBezTo>
                <a:cubicBezTo>
                  <a:pt x="41" y="72"/>
                  <a:pt x="41" y="68"/>
                  <a:pt x="43" y="66"/>
                </a:cubicBezTo>
                <a:cubicBezTo>
                  <a:pt x="52" y="56"/>
                  <a:pt x="52" y="56"/>
                  <a:pt x="5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19" y="56"/>
                  <a:pt x="16" y="53"/>
                  <a:pt x="16" y="50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43"/>
                  <a:pt x="19" y="40"/>
                  <a:pt x="22" y="40"/>
                </a:cubicBezTo>
                <a:cubicBezTo>
                  <a:pt x="52" y="40"/>
                  <a:pt x="52" y="40"/>
                  <a:pt x="52" y="40"/>
                </a:cubicBezTo>
                <a:cubicBezTo>
                  <a:pt x="42" y="30"/>
                  <a:pt x="42" y="30"/>
                  <a:pt x="42" y="30"/>
                </a:cubicBezTo>
                <a:cubicBezTo>
                  <a:pt x="40" y="28"/>
                  <a:pt x="40" y="24"/>
                  <a:pt x="43" y="22"/>
                </a:cubicBezTo>
                <a:cubicBezTo>
                  <a:pt x="44" y="20"/>
                  <a:pt x="44" y="20"/>
                  <a:pt x="44" y="20"/>
                </a:cubicBezTo>
                <a:cubicBezTo>
                  <a:pt x="46" y="18"/>
                  <a:pt x="50" y="18"/>
                  <a:pt x="52" y="20"/>
                </a:cubicBezTo>
                <a:cubicBezTo>
                  <a:pt x="75" y="44"/>
                  <a:pt x="75" y="44"/>
                  <a:pt x="75" y="44"/>
                </a:cubicBezTo>
                <a:cubicBezTo>
                  <a:pt x="77" y="46"/>
                  <a:pt x="77" y="50"/>
                  <a:pt x="75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Freeform 35">
            <a:extLst>
              <a:ext uri="{FF2B5EF4-FFF2-40B4-BE49-F238E27FC236}">
                <a16:creationId xmlns:a16="http://schemas.microsoft.com/office/drawing/2014/main" id="{073DEA18-2D64-4B23-96AA-54C888592D0A}"/>
              </a:ext>
            </a:extLst>
          </p:cNvPr>
          <p:cNvSpPr>
            <a:spLocks noEditPoints="1"/>
          </p:cNvSpPr>
          <p:nvPr/>
        </p:nvSpPr>
        <p:spPr bwMode="auto">
          <a:xfrm>
            <a:off x="7838475" y="3220734"/>
            <a:ext cx="360363" cy="361950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2 h 96"/>
              <a:gd name="T12" fmla="*/ 53 w 96"/>
              <a:gd name="T13" fmla="*/ 76 h 96"/>
              <a:gd name="T14" fmla="*/ 48 w 96"/>
              <a:gd name="T15" fmla="*/ 77 h 96"/>
              <a:gd name="T16" fmla="*/ 44 w 96"/>
              <a:gd name="T17" fmla="*/ 76 h 96"/>
              <a:gd name="T18" fmla="*/ 43 w 96"/>
              <a:gd name="T19" fmla="*/ 75 h 96"/>
              <a:gd name="T20" fmla="*/ 43 w 96"/>
              <a:gd name="T21" fmla="*/ 66 h 96"/>
              <a:gd name="T22" fmla="*/ 52 w 96"/>
              <a:gd name="T23" fmla="*/ 56 h 96"/>
              <a:gd name="T24" fmla="*/ 22 w 96"/>
              <a:gd name="T25" fmla="*/ 56 h 96"/>
              <a:gd name="T26" fmla="*/ 16 w 96"/>
              <a:gd name="T27" fmla="*/ 50 h 96"/>
              <a:gd name="T28" fmla="*/ 16 w 96"/>
              <a:gd name="T29" fmla="*/ 46 h 96"/>
              <a:gd name="T30" fmla="*/ 22 w 96"/>
              <a:gd name="T31" fmla="*/ 40 h 96"/>
              <a:gd name="T32" fmla="*/ 52 w 96"/>
              <a:gd name="T33" fmla="*/ 40 h 96"/>
              <a:gd name="T34" fmla="*/ 42 w 96"/>
              <a:gd name="T35" fmla="*/ 30 h 96"/>
              <a:gd name="T36" fmla="*/ 43 w 96"/>
              <a:gd name="T37" fmla="*/ 22 h 96"/>
              <a:gd name="T38" fmla="*/ 44 w 96"/>
              <a:gd name="T39" fmla="*/ 20 h 96"/>
              <a:gd name="T40" fmla="*/ 52 w 96"/>
              <a:gd name="T41" fmla="*/ 20 h 96"/>
              <a:gd name="T42" fmla="*/ 75 w 96"/>
              <a:gd name="T43" fmla="*/ 44 h 96"/>
              <a:gd name="T44" fmla="*/ 75 w 96"/>
              <a:gd name="T45" fmla="*/ 5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2"/>
                </a:moveTo>
                <a:cubicBezTo>
                  <a:pt x="53" y="76"/>
                  <a:pt x="53" y="76"/>
                  <a:pt x="53" y="76"/>
                </a:cubicBezTo>
                <a:cubicBezTo>
                  <a:pt x="52" y="77"/>
                  <a:pt x="50" y="77"/>
                  <a:pt x="48" y="77"/>
                </a:cubicBezTo>
                <a:cubicBezTo>
                  <a:pt x="47" y="77"/>
                  <a:pt x="45" y="77"/>
                  <a:pt x="44" y="76"/>
                </a:cubicBezTo>
                <a:cubicBezTo>
                  <a:pt x="43" y="75"/>
                  <a:pt x="43" y="75"/>
                  <a:pt x="43" y="75"/>
                </a:cubicBezTo>
                <a:cubicBezTo>
                  <a:pt x="41" y="72"/>
                  <a:pt x="41" y="68"/>
                  <a:pt x="43" y="66"/>
                </a:cubicBezTo>
                <a:cubicBezTo>
                  <a:pt x="52" y="56"/>
                  <a:pt x="52" y="56"/>
                  <a:pt x="5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19" y="56"/>
                  <a:pt x="16" y="53"/>
                  <a:pt x="16" y="50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43"/>
                  <a:pt x="19" y="40"/>
                  <a:pt x="22" y="40"/>
                </a:cubicBezTo>
                <a:cubicBezTo>
                  <a:pt x="52" y="40"/>
                  <a:pt x="52" y="40"/>
                  <a:pt x="52" y="40"/>
                </a:cubicBezTo>
                <a:cubicBezTo>
                  <a:pt x="42" y="30"/>
                  <a:pt x="42" y="30"/>
                  <a:pt x="42" y="30"/>
                </a:cubicBezTo>
                <a:cubicBezTo>
                  <a:pt x="40" y="28"/>
                  <a:pt x="40" y="24"/>
                  <a:pt x="43" y="22"/>
                </a:cubicBezTo>
                <a:cubicBezTo>
                  <a:pt x="44" y="20"/>
                  <a:pt x="44" y="20"/>
                  <a:pt x="44" y="20"/>
                </a:cubicBezTo>
                <a:cubicBezTo>
                  <a:pt x="46" y="18"/>
                  <a:pt x="50" y="18"/>
                  <a:pt x="52" y="20"/>
                </a:cubicBezTo>
                <a:cubicBezTo>
                  <a:pt x="75" y="44"/>
                  <a:pt x="75" y="44"/>
                  <a:pt x="75" y="44"/>
                </a:cubicBezTo>
                <a:cubicBezTo>
                  <a:pt x="77" y="46"/>
                  <a:pt x="77" y="50"/>
                  <a:pt x="75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39DEAB14-A538-4255-B393-D171B776E669}"/>
              </a:ext>
            </a:extLst>
          </p:cNvPr>
          <p:cNvSpPr>
            <a:spLocks noEditPoints="1"/>
          </p:cNvSpPr>
          <p:nvPr/>
        </p:nvSpPr>
        <p:spPr bwMode="auto">
          <a:xfrm>
            <a:off x="9523566" y="3235718"/>
            <a:ext cx="360363" cy="361950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2 h 96"/>
              <a:gd name="T12" fmla="*/ 53 w 96"/>
              <a:gd name="T13" fmla="*/ 76 h 96"/>
              <a:gd name="T14" fmla="*/ 48 w 96"/>
              <a:gd name="T15" fmla="*/ 77 h 96"/>
              <a:gd name="T16" fmla="*/ 44 w 96"/>
              <a:gd name="T17" fmla="*/ 76 h 96"/>
              <a:gd name="T18" fmla="*/ 43 w 96"/>
              <a:gd name="T19" fmla="*/ 75 h 96"/>
              <a:gd name="T20" fmla="*/ 43 w 96"/>
              <a:gd name="T21" fmla="*/ 66 h 96"/>
              <a:gd name="T22" fmla="*/ 52 w 96"/>
              <a:gd name="T23" fmla="*/ 56 h 96"/>
              <a:gd name="T24" fmla="*/ 22 w 96"/>
              <a:gd name="T25" fmla="*/ 56 h 96"/>
              <a:gd name="T26" fmla="*/ 16 w 96"/>
              <a:gd name="T27" fmla="*/ 50 h 96"/>
              <a:gd name="T28" fmla="*/ 16 w 96"/>
              <a:gd name="T29" fmla="*/ 46 h 96"/>
              <a:gd name="T30" fmla="*/ 22 w 96"/>
              <a:gd name="T31" fmla="*/ 40 h 96"/>
              <a:gd name="T32" fmla="*/ 52 w 96"/>
              <a:gd name="T33" fmla="*/ 40 h 96"/>
              <a:gd name="T34" fmla="*/ 42 w 96"/>
              <a:gd name="T35" fmla="*/ 30 h 96"/>
              <a:gd name="T36" fmla="*/ 43 w 96"/>
              <a:gd name="T37" fmla="*/ 22 h 96"/>
              <a:gd name="T38" fmla="*/ 44 w 96"/>
              <a:gd name="T39" fmla="*/ 20 h 96"/>
              <a:gd name="T40" fmla="*/ 52 w 96"/>
              <a:gd name="T41" fmla="*/ 20 h 96"/>
              <a:gd name="T42" fmla="*/ 75 w 96"/>
              <a:gd name="T43" fmla="*/ 44 h 96"/>
              <a:gd name="T44" fmla="*/ 75 w 96"/>
              <a:gd name="T45" fmla="*/ 5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2"/>
                </a:moveTo>
                <a:cubicBezTo>
                  <a:pt x="53" y="76"/>
                  <a:pt x="53" y="76"/>
                  <a:pt x="53" y="76"/>
                </a:cubicBezTo>
                <a:cubicBezTo>
                  <a:pt x="52" y="77"/>
                  <a:pt x="50" y="77"/>
                  <a:pt x="48" y="77"/>
                </a:cubicBezTo>
                <a:cubicBezTo>
                  <a:pt x="47" y="77"/>
                  <a:pt x="45" y="77"/>
                  <a:pt x="44" y="76"/>
                </a:cubicBezTo>
                <a:cubicBezTo>
                  <a:pt x="43" y="75"/>
                  <a:pt x="43" y="75"/>
                  <a:pt x="43" y="75"/>
                </a:cubicBezTo>
                <a:cubicBezTo>
                  <a:pt x="41" y="72"/>
                  <a:pt x="41" y="68"/>
                  <a:pt x="43" y="66"/>
                </a:cubicBezTo>
                <a:cubicBezTo>
                  <a:pt x="52" y="56"/>
                  <a:pt x="52" y="56"/>
                  <a:pt x="5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19" y="56"/>
                  <a:pt x="16" y="53"/>
                  <a:pt x="16" y="50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43"/>
                  <a:pt x="19" y="40"/>
                  <a:pt x="22" y="40"/>
                </a:cubicBezTo>
                <a:cubicBezTo>
                  <a:pt x="52" y="40"/>
                  <a:pt x="52" y="40"/>
                  <a:pt x="52" y="40"/>
                </a:cubicBezTo>
                <a:cubicBezTo>
                  <a:pt x="42" y="30"/>
                  <a:pt x="42" y="30"/>
                  <a:pt x="42" y="30"/>
                </a:cubicBezTo>
                <a:cubicBezTo>
                  <a:pt x="40" y="28"/>
                  <a:pt x="40" y="24"/>
                  <a:pt x="43" y="22"/>
                </a:cubicBezTo>
                <a:cubicBezTo>
                  <a:pt x="44" y="20"/>
                  <a:pt x="44" y="20"/>
                  <a:pt x="44" y="20"/>
                </a:cubicBezTo>
                <a:cubicBezTo>
                  <a:pt x="46" y="18"/>
                  <a:pt x="50" y="18"/>
                  <a:pt x="52" y="20"/>
                </a:cubicBezTo>
                <a:cubicBezTo>
                  <a:pt x="75" y="44"/>
                  <a:pt x="75" y="44"/>
                  <a:pt x="75" y="44"/>
                </a:cubicBezTo>
                <a:cubicBezTo>
                  <a:pt x="77" y="46"/>
                  <a:pt x="77" y="50"/>
                  <a:pt x="75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1FE3BC4-63A6-481B-A5DC-73E20629682E}"/>
              </a:ext>
            </a:extLst>
          </p:cNvPr>
          <p:cNvGrpSpPr/>
          <p:nvPr/>
        </p:nvGrpSpPr>
        <p:grpSpPr>
          <a:xfrm>
            <a:off x="5061333" y="2044431"/>
            <a:ext cx="757626" cy="654697"/>
            <a:chOff x="7726363" y="2909889"/>
            <a:chExt cx="346075" cy="331788"/>
          </a:xfrm>
        </p:grpSpPr>
        <p:sp>
          <p:nvSpPr>
            <p:cNvPr id="37" name="Freeform 59">
              <a:extLst>
                <a:ext uri="{FF2B5EF4-FFF2-40B4-BE49-F238E27FC236}">
                  <a16:creationId xmlns:a16="http://schemas.microsoft.com/office/drawing/2014/main" id="{4243936C-FBB5-4B10-A738-8F1BC7111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976" y="2909889"/>
              <a:ext cx="195263" cy="195263"/>
            </a:xfrm>
            <a:custGeom>
              <a:avLst/>
              <a:gdLst>
                <a:gd name="T0" fmla="*/ 123 w 123"/>
                <a:gd name="T1" fmla="*/ 123 h 123"/>
                <a:gd name="T2" fmla="*/ 123 w 123"/>
                <a:gd name="T3" fmla="*/ 0 h 123"/>
                <a:gd name="T4" fmla="*/ 0 w 123"/>
                <a:gd name="T5" fmla="*/ 0 h 123"/>
                <a:gd name="T6" fmla="*/ 0 w 123"/>
                <a:gd name="T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123">
                  <a:moveTo>
                    <a:pt x="123" y="123"/>
                  </a:moveTo>
                  <a:lnTo>
                    <a:pt x="123" y="0"/>
                  </a:lnTo>
                  <a:lnTo>
                    <a:pt x="0" y="0"/>
                  </a:lnTo>
                  <a:lnTo>
                    <a:pt x="0" y="123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Line 60">
              <a:extLst>
                <a:ext uri="{FF2B5EF4-FFF2-40B4-BE49-F238E27FC236}">
                  <a16:creationId xmlns:a16="http://schemas.microsoft.com/office/drawing/2014/main" id="{A0879F46-4E0A-41FB-8A59-9AD36385E3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7013" y="2955926"/>
              <a:ext cx="1428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Line 61">
              <a:extLst>
                <a:ext uri="{FF2B5EF4-FFF2-40B4-BE49-F238E27FC236}">
                  <a16:creationId xmlns:a16="http://schemas.microsoft.com/office/drawing/2014/main" id="{448F401C-428A-41E2-BFD8-AFDC065933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7176" y="2984501"/>
              <a:ext cx="74613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Line 62">
              <a:extLst>
                <a:ext uri="{FF2B5EF4-FFF2-40B4-BE49-F238E27FC236}">
                  <a16:creationId xmlns:a16="http://schemas.microsoft.com/office/drawing/2014/main" id="{FD8406C2-A5E9-41F5-B095-91A7E03909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7013" y="3014664"/>
              <a:ext cx="104775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Line 63">
              <a:extLst>
                <a:ext uri="{FF2B5EF4-FFF2-40B4-BE49-F238E27FC236}">
                  <a16:creationId xmlns:a16="http://schemas.microsoft.com/office/drawing/2014/main" id="{07BF8954-EF4A-4FD8-896B-6472DF17D8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7013" y="3044826"/>
              <a:ext cx="104775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Line 64">
              <a:extLst>
                <a:ext uri="{FF2B5EF4-FFF2-40B4-BE49-F238E27FC236}">
                  <a16:creationId xmlns:a16="http://schemas.microsoft.com/office/drawing/2014/main" id="{BA31B50B-5383-420C-8E66-3CD3085622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7013" y="3074989"/>
              <a:ext cx="104775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65">
              <a:extLst>
                <a:ext uri="{FF2B5EF4-FFF2-40B4-BE49-F238E27FC236}">
                  <a16:creationId xmlns:a16="http://schemas.microsoft.com/office/drawing/2014/main" id="{96BC4887-FD33-49A5-92EC-E061D126A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6363" y="3135314"/>
              <a:ext cx="346075" cy="106363"/>
            </a:xfrm>
            <a:custGeom>
              <a:avLst/>
              <a:gdLst>
                <a:gd name="T0" fmla="*/ 92 w 92"/>
                <a:gd name="T1" fmla="*/ 28 h 28"/>
                <a:gd name="T2" fmla="*/ 0 w 92"/>
                <a:gd name="T3" fmla="*/ 28 h 28"/>
                <a:gd name="T4" fmla="*/ 0 w 92"/>
                <a:gd name="T5" fmla="*/ 0 h 28"/>
                <a:gd name="T6" fmla="*/ 30 w 92"/>
                <a:gd name="T7" fmla="*/ 0 h 28"/>
                <a:gd name="T8" fmla="*/ 30 w 92"/>
                <a:gd name="T9" fmla="*/ 4 h 28"/>
                <a:gd name="T10" fmla="*/ 38 w 92"/>
                <a:gd name="T11" fmla="*/ 12 h 28"/>
                <a:gd name="T12" fmla="*/ 56 w 92"/>
                <a:gd name="T13" fmla="*/ 12 h 28"/>
                <a:gd name="T14" fmla="*/ 64 w 92"/>
                <a:gd name="T15" fmla="*/ 4 h 28"/>
                <a:gd name="T16" fmla="*/ 64 w 92"/>
                <a:gd name="T17" fmla="*/ 0 h 28"/>
                <a:gd name="T18" fmla="*/ 92 w 92"/>
                <a:gd name="T19" fmla="*/ 0 h 28"/>
                <a:gd name="T20" fmla="*/ 92 w 92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28">
                  <a:moveTo>
                    <a:pt x="92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8"/>
                    <a:pt x="34" y="12"/>
                    <a:pt x="38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60" y="12"/>
                    <a:pt x="64" y="8"/>
                    <a:pt x="64" y="4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92" y="0"/>
                    <a:pt x="92" y="0"/>
                    <a:pt x="92" y="0"/>
                  </a:cubicBezTo>
                  <a:lnTo>
                    <a:pt x="92" y="28"/>
                  </a:lnTo>
                  <a:close/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66">
              <a:extLst>
                <a:ext uri="{FF2B5EF4-FFF2-40B4-BE49-F238E27FC236}">
                  <a16:creationId xmlns:a16="http://schemas.microsoft.com/office/drawing/2014/main" id="{4E3506E6-96C5-495A-8C17-FE1A8527F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6363" y="3044826"/>
              <a:ext cx="74613" cy="90488"/>
            </a:xfrm>
            <a:custGeom>
              <a:avLst/>
              <a:gdLst>
                <a:gd name="T0" fmla="*/ 0 w 47"/>
                <a:gd name="T1" fmla="*/ 57 h 57"/>
                <a:gd name="T2" fmla="*/ 33 w 47"/>
                <a:gd name="T3" fmla="*/ 0 h 57"/>
                <a:gd name="T4" fmla="*/ 47 w 47"/>
                <a:gd name="T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57">
                  <a:moveTo>
                    <a:pt x="0" y="57"/>
                  </a:moveTo>
                  <a:lnTo>
                    <a:pt x="33" y="0"/>
                  </a:lnTo>
                  <a:lnTo>
                    <a:pt x="47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67">
              <a:extLst>
                <a:ext uri="{FF2B5EF4-FFF2-40B4-BE49-F238E27FC236}">
                  <a16:creationId xmlns:a16="http://schemas.microsoft.com/office/drawing/2014/main" id="{D6D51507-6569-4845-A52A-41E4382FA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6238" y="3044826"/>
              <a:ext cx="76200" cy="90488"/>
            </a:xfrm>
            <a:custGeom>
              <a:avLst/>
              <a:gdLst>
                <a:gd name="T0" fmla="*/ 0 w 48"/>
                <a:gd name="T1" fmla="*/ 0 h 57"/>
                <a:gd name="T2" fmla="*/ 15 w 48"/>
                <a:gd name="T3" fmla="*/ 0 h 57"/>
                <a:gd name="T4" fmla="*/ 48 w 48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57">
                  <a:moveTo>
                    <a:pt x="0" y="0"/>
                  </a:moveTo>
                  <a:lnTo>
                    <a:pt x="15" y="0"/>
                  </a:lnTo>
                  <a:lnTo>
                    <a:pt x="48" y="57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67E5AC-A087-44BA-96C6-3B12B69E3D17}"/>
              </a:ext>
            </a:extLst>
          </p:cNvPr>
          <p:cNvGrpSpPr/>
          <p:nvPr/>
        </p:nvGrpSpPr>
        <p:grpSpPr>
          <a:xfrm>
            <a:off x="3095104" y="2028665"/>
            <a:ext cx="721422" cy="747060"/>
            <a:chOff x="4119563" y="3630613"/>
            <a:chExt cx="331788" cy="33655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B9A9CA0-3407-44AE-AEAD-D399267A0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9563" y="3860800"/>
              <a:ext cx="60325" cy="106363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69">
              <a:extLst>
                <a:ext uri="{FF2B5EF4-FFF2-40B4-BE49-F238E27FC236}">
                  <a16:creationId xmlns:a16="http://schemas.microsoft.com/office/drawing/2014/main" id="{4BDD234B-C48C-4F76-9D6F-349A63E17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888" y="3906838"/>
              <a:ext cx="255588" cy="46038"/>
            </a:xfrm>
            <a:custGeom>
              <a:avLst/>
              <a:gdLst>
                <a:gd name="T0" fmla="*/ 0 w 68"/>
                <a:gd name="T1" fmla="*/ 12 h 12"/>
                <a:gd name="T2" fmla="*/ 68 w 68"/>
                <a:gd name="T3" fmla="*/ 12 h 12"/>
                <a:gd name="T4" fmla="*/ 38 w 68"/>
                <a:gd name="T5" fmla="*/ 0 h 12"/>
                <a:gd name="T6" fmla="*/ 10 w 6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12">
                  <a:moveTo>
                    <a:pt x="0" y="12"/>
                  </a:moveTo>
                  <a:cubicBezTo>
                    <a:pt x="68" y="12"/>
                    <a:pt x="68" y="12"/>
                    <a:pt x="68" y="12"/>
                  </a:cubicBezTo>
                  <a:cubicBezTo>
                    <a:pt x="68" y="6"/>
                    <a:pt x="54" y="0"/>
                    <a:pt x="38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70">
              <a:extLst>
                <a:ext uri="{FF2B5EF4-FFF2-40B4-BE49-F238E27FC236}">
                  <a16:creationId xmlns:a16="http://schemas.microsoft.com/office/drawing/2014/main" id="{760AC251-0E06-4128-927C-EE509AB1D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888" y="3876675"/>
              <a:ext cx="112713" cy="30163"/>
            </a:xfrm>
            <a:custGeom>
              <a:avLst/>
              <a:gdLst>
                <a:gd name="T0" fmla="*/ 0 w 30"/>
                <a:gd name="T1" fmla="*/ 0 h 8"/>
                <a:gd name="T2" fmla="*/ 14 w 30"/>
                <a:gd name="T3" fmla="*/ 0 h 8"/>
                <a:gd name="T4" fmla="*/ 30 w 3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8">
                  <a:moveTo>
                    <a:pt x="0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23" y="0"/>
                    <a:pt x="28" y="6"/>
                    <a:pt x="30" y="8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Freeform 71">
              <a:extLst>
                <a:ext uri="{FF2B5EF4-FFF2-40B4-BE49-F238E27FC236}">
                  <a16:creationId xmlns:a16="http://schemas.microsoft.com/office/drawing/2014/main" id="{6FECECA9-C823-4C5D-98FA-9B422F13F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3" y="3630613"/>
              <a:ext cx="255588" cy="261938"/>
            </a:xfrm>
            <a:custGeom>
              <a:avLst/>
              <a:gdLst>
                <a:gd name="T0" fmla="*/ 38 w 161"/>
                <a:gd name="T1" fmla="*/ 131 h 165"/>
                <a:gd name="T2" fmla="*/ 49 w 161"/>
                <a:gd name="T3" fmla="*/ 100 h 165"/>
                <a:gd name="T4" fmla="*/ 0 w 161"/>
                <a:gd name="T5" fmla="*/ 59 h 165"/>
                <a:gd name="T6" fmla="*/ 59 w 161"/>
                <a:gd name="T7" fmla="*/ 59 h 165"/>
                <a:gd name="T8" fmla="*/ 80 w 161"/>
                <a:gd name="T9" fmla="*/ 0 h 165"/>
                <a:gd name="T10" fmla="*/ 102 w 161"/>
                <a:gd name="T11" fmla="*/ 59 h 165"/>
                <a:gd name="T12" fmla="*/ 161 w 161"/>
                <a:gd name="T13" fmla="*/ 59 h 165"/>
                <a:gd name="T14" fmla="*/ 111 w 161"/>
                <a:gd name="T15" fmla="*/ 100 h 165"/>
                <a:gd name="T16" fmla="*/ 132 w 161"/>
                <a:gd name="T17" fmla="*/ 165 h 165"/>
                <a:gd name="T18" fmla="*/ 80 w 161"/>
                <a:gd name="T19" fmla="*/ 126 h 165"/>
                <a:gd name="T20" fmla="*/ 61 w 161"/>
                <a:gd name="T21" fmla="*/ 14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65">
                  <a:moveTo>
                    <a:pt x="38" y="131"/>
                  </a:moveTo>
                  <a:lnTo>
                    <a:pt x="49" y="100"/>
                  </a:lnTo>
                  <a:lnTo>
                    <a:pt x="0" y="59"/>
                  </a:lnTo>
                  <a:lnTo>
                    <a:pt x="59" y="59"/>
                  </a:lnTo>
                  <a:lnTo>
                    <a:pt x="80" y="0"/>
                  </a:lnTo>
                  <a:lnTo>
                    <a:pt x="102" y="59"/>
                  </a:lnTo>
                  <a:lnTo>
                    <a:pt x="161" y="59"/>
                  </a:lnTo>
                  <a:lnTo>
                    <a:pt x="111" y="100"/>
                  </a:lnTo>
                  <a:lnTo>
                    <a:pt x="132" y="165"/>
                  </a:lnTo>
                  <a:lnTo>
                    <a:pt x="80" y="126"/>
                  </a:lnTo>
                  <a:lnTo>
                    <a:pt x="61" y="141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56" name="Picture 16">
            <a:extLst>
              <a:ext uri="{FF2B5EF4-FFF2-40B4-BE49-F238E27FC236}">
                <a16:creationId xmlns:a16="http://schemas.microsoft.com/office/drawing/2014/main" id="{8FE6424A-249F-4C02-8E71-6DFC4969868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19214" y="1734821"/>
            <a:ext cx="1360435" cy="1360435"/>
          </a:xfrm>
          <a:prstGeom prst="rect">
            <a:avLst/>
          </a:prstGeom>
        </p:spPr>
      </p:pic>
      <p:pic>
        <p:nvPicPr>
          <p:cNvPr id="58" name="Picture 18">
            <a:extLst>
              <a:ext uri="{FF2B5EF4-FFF2-40B4-BE49-F238E27FC236}">
                <a16:creationId xmlns:a16="http://schemas.microsoft.com/office/drawing/2014/main" id="{CCA0D5A9-B012-433F-8D77-F12B1CBC011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572873" y="1707521"/>
            <a:ext cx="1249564" cy="124956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EC76AD3-D1BE-4D52-9636-B2782D467894}"/>
              </a:ext>
            </a:extLst>
          </p:cNvPr>
          <p:cNvSpPr txBox="1"/>
          <p:nvPr/>
        </p:nvSpPr>
        <p:spPr>
          <a:xfrm>
            <a:off x="244762" y="602145"/>
            <a:ext cx="117554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Бюджет муниципального образования – это форма образования и расходования денежных средств, предназначенных для финансового обеспечения задач и функций местного самоуправления. Каждый житель города принимает участие в формировании бюджета с одной стороны как налогоплательщик, наполняя доходы бюджета, с другой стороны – потребляет общественные услуги, тем самым получая часть расходов. Бюджетный процесс – это ежегодное формирование и исполнение бюджета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783051C-2AED-4E54-99EE-7E730DD903CB}"/>
              </a:ext>
            </a:extLst>
          </p:cNvPr>
          <p:cNvGrpSpPr/>
          <p:nvPr/>
        </p:nvGrpSpPr>
        <p:grpSpPr>
          <a:xfrm>
            <a:off x="10402343" y="1948221"/>
            <a:ext cx="602291" cy="678312"/>
            <a:chOff x="10024802" y="2196290"/>
            <a:chExt cx="783204" cy="765392"/>
          </a:xfrm>
        </p:grpSpPr>
        <p:sp>
          <p:nvSpPr>
            <p:cNvPr id="34" name="Freeform 193">
              <a:extLst>
                <a:ext uri="{FF2B5EF4-FFF2-40B4-BE49-F238E27FC236}">
                  <a16:creationId xmlns:a16="http://schemas.microsoft.com/office/drawing/2014/main" id="{2E6C2775-63CE-4FCC-B5C2-CC2346D0C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4802" y="2366112"/>
              <a:ext cx="542123" cy="595570"/>
            </a:xfrm>
            <a:custGeom>
              <a:avLst/>
              <a:gdLst>
                <a:gd name="T0" fmla="*/ 29 w 60"/>
                <a:gd name="T1" fmla="*/ 66 h 66"/>
                <a:gd name="T2" fmla="*/ 60 w 60"/>
                <a:gd name="T3" fmla="*/ 66 h 66"/>
                <a:gd name="T4" fmla="*/ 60 w 60"/>
                <a:gd name="T5" fmla="*/ 56 h 66"/>
                <a:gd name="T6" fmla="*/ 38 w 60"/>
                <a:gd name="T7" fmla="*/ 44 h 66"/>
                <a:gd name="T8" fmla="*/ 38 w 60"/>
                <a:gd name="T9" fmla="*/ 36 h 66"/>
                <a:gd name="T10" fmla="*/ 42 w 60"/>
                <a:gd name="T11" fmla="*/ 26 h 66"/>
                <a:gd name="T12" fmla="*/ 42 w 60"/>
                <a:gd name="T13" fmla="*/ 18 h 66"/>
                <a:gd name="T14" fmla="*/ 43 w 60"/>
                <a:gd name="T15" fmla="*/ 8 h 66"/>
                <a:gd name="T16" fmla="*/ 20 w 60"/>
                <a:gd name="T17" fmla="*/ 8 h 66"/>
                <a:gd name="T18" fmla="*/ 18 w 60"/>
                <a:gd name="T19" fmla="*/ 18 h 66"/>
                <a:gd name="T20" fmla="*/ 18 w 60"/>
                <a:gd name="T21" fmla="*/ 26 h 66"/>
                <a:gd name="T22" fmla="*/ 22 w 60"/>
                <a:gd name="T23" fmla="*/ 36 h 66"/>
                <a:gd name="T24" fmla="*/ 22 w 60"/>
                <a:gd name="T25" fmla="*/ 44 h 66"/>
                <a:gd name="T26" fmla="*/ 0 w 60"/>
                <a:gd name="T27" fmla="*/ 56 h 66"/>
                <a:gd name="T28" fmla="*/ 0 w 60"/>
                <a:gd name="T29" fmla="*/ 66 h 66"/>
                <a:gd name="T30" fmla="*/ 29 w 60"/>
                <a:gd name="T3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66">
                  <a:moveTo>
                    <a:pt x="29" y="66"/>
                  </a:moveTo>
                  <a:cubicBezTo>
                    <a:pt x="60" y="66"/>
                    <a:pt x="60" y="66"/>
                    <a:pt x="60" y="66"/>
                  </a:cubicBezTo>
                  <a:cubicBezTo>
                    <a:pt x="60" y="66"/>
                    <a:pt x="60" y="62"/>
                    <a:pt x="60" y="56"/>
                  </a:cubicBezTo>
                  <a:cubicBezTo>
                    <a:pt x="60" y="54"/>
                    <a:pt x="48" y="48"/>
                    <a:pt x="38" y="44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42" y="35"/>
                    <a:pt x="42" y="26"/>
                  </a:cubicBezTo>
                  <a:cubicBezTo>
                    <a:pt x="44" y="26"/>
                    <a:pt x="46" y="18"/>
                    <a:pt x="42" y="18"/>
                  </a:cubicBezTo>
                  <a:cubicBezTo>
                    <a:pt x="42" y="17"/>
                    <a:pt x="45" y="13"/>
                    <a:pt x="43" y="8"/>
                  </a:cubicBezTo>
                  <a:cubicBezTo>
                    <a:pt x="41" y="0"/>
                    <a:pt x="22" y="0"/>
                    <a:pt x="20" y="8"/>
                  </a:cubicBezTo>
                  <a:cubicBezTo>
                    <a:pt x="11" y="6"/>
                    <a:pt x="18" y="17"/>
                    <a:pt x="18" y="18"/>
                  </a:cubicBezTo>
                  <a:cubicBezTo>
                    <a:pt x="14" y="18"/>
                    <a:pt x="14" y="26"/>
                    <a:pt x="18" y="26"/>
                  </a:cubicBezTo>
                  <a:cubicBezTo>
                    <a:pt x="18" y="35"/>
                    <a:pt x="22" y="36"/>
                    <a:pt x="22" y="36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2" y="48"/>
                    <a:pt x="0" y="54"/>
                    <a:pt x="0" y="56"/>
                  </a:cubicBezTo>
                  <a:cubicBezTo>
                    <a:pt x="0" y="60"/>
                    <a:pt x="0" y="66"/>
                    <a:pt x="0" y="66"/>
                  </a:cubicBezTo>
                  <a:lnTo>
                    <a:pt x="29" y="66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Freeform 189">
              <a:extLst>
                <a:ext uri="{FF2B5EF4-FFF2-40B4-BE49-F238E27FC236}">
                  <a16:creationId xmlns:a16="http://schemas.microsoft.com/office/drawing/2014/main" id="{ED58CB69-8894-4A2B-B6EE-96759210C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5883" y="2196290"/>
              <a:ext cx="542123" cy="469585"/>
            </a:xfrm>
            <a:custGeom>
              <a:avLst/>
              <a:gdLst>
                <a:gd name="T0" fmla="*/ 52 w 142"/>
                <a:gd name="T1" fmla="*/ 85 h 123"/>
                <a:gd name="T2" fmla="*/ 71 w 142"/>
                <a:gd name="T3" fmla="*/ 85 h 123"/>
                <a:gd name="T4" fmla="*/ 71 w 142"/>
                <a:gd name="T5" fmla="*/ 123 h 123"/>
                <a:gd name="T6" fmla="*/ 106 w 142"/>
                <a:gd name="T7" fmla="*/ 85 h 123"/>
                <a:gd name="T8" fmla="*/ 142 w 142"/>
                <a:gd name="T9" fmla="*/ 85 h 123"/>
                <a:gd name="T10" fmla="*/ 142 w 142"/>
                <a:gd name="T11" fmla="*/ 0 h 123"/>
                <a:gd name="T12" fmla="*/ 0 w 142"/>
                <a:gd name="T13" fmla="*/ 0 h 123"/>
                <a:gd name="T14" fmla="*/ 0 w 142"/>
                <a:gd name="T15" fmla="*/ 3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123">
                  <a:moveTo>
                    <a:pt x="52" y="85"/>
                  </a:moveTo>
                  <a:lnTo>
                    <a:pt x="71" y="85"/>
                  </a:lnTo>
                  <a:lnTo>
                    <a:pt x="71" y="123"/>
                  </a:lnTo>
                  <a:lnTo>
                    <a:pt x="106" y="85"/>
                  </a:lnTo>
                  <a:lnTo>
                    <a:pt x="142" y="85"/>
                  </a:lnTo>
                  <a:lnTo>
                    <a:pt x="142" y="0"/>
                  </a:lnTo>
                  <a:lnTo>
                    <a:pt x="0" y="0"/>
                  </a:lnTo>
                  <a:lnTo>
                    <a:pt x="0" y="38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7" name="Oval 15">
            <a:extLst>
              <a:ext uri="{FF2B5EF4-FFF2-40B4-BE49-F238E27FC236}">
                <a16:creationId xmlns:a16="http://schemas.microsoft.com/office/drawing/2014/main" id="{F76E8CC8-401B-4E88-8303-1ECD9B49A48F}"/>
              </a:ext>
            </a:extLst>
          </p:cNvPr>
          <p:cNvSpPr/>
          <p:nvPr/>
        </p:nvSpPr>
        <p:spPr>
          <a:xfrm>
            <a:off x="5318677" y="2783415"/>
            <a:ext cx="279400" cy="2794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3</a:t>
            </a:r>
            <a:endParaRPr lang="en-ID" sz="2000" b="1" dirty="0">
              <a:solidFill>
                <a:schemeClr val="bg1"/>
              </a:solidFill>
            </a:endParaRPr>
          </a:p>
        </p:txBody>
      </p:sp>
      <p:sp>
        <p:nvSpPr>
          <p:cNvPr id="68" name="Oval 15">
            <a:extLst>
              <a:ext uri="{FF2B5EF4-FFF2-40B4-BE49-F238E27FC236}">
                <a16:creationId xmlns:a16="http://schemas.microsoft.com/office/drawing/2014/main" id="{3EFAC36F-3CE7-4C92-837E-1A10ED6E45CE}"/>
              </a:ext>
            </a:extLst>
          </p:cNvPr>
          <p:cNvSpPr/>
          <p:nvPr/>
        </p:nvSpPr>
        <p:spPr>
          <a:xfrm>
            <a:off x="7100228" y="2781823"/>
            <a:ext cx="279400" cy="2794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4</a:t>
            </a:r>
            <a:endParaRPr lang="en-ID" sz="2000" b="1" dirty="0">
              <a:solidFill>
                <a:schemeClr val="bg1"/>
              </a:solidFill>
            </a:endParaRPr>
          </a:p>
        </p:txBody>
      </p:sp>
      <p:sp>
        <p:nvSpPr>
          <p:cNvPr id="69" name="Oval 15">
            <a:extLst>
              <a:ext uri="{FF2B5EF4-FFF2-40B4-BE49-F238E27FC236}">
                <a16:creationId xmlns:a16="http://schemas.microsoft.com/office/drawing/2014/main" id="{52E5C15C-66BF-45C3-9813-E0F921567A6E}"/>
              </a:ext>
            </a:extLst>
          </p:cNvPr>
          <p:cNvSpPr/>
          <p:nvPr/>
        </p:nvSpPr>
        <p:spPr>
          <a:xfrm>
            <a:off x="8743899" y="2766873"/>
            <a:ext cx="279400" cy="2794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b="1" dirty="0"/>
              <a:t>5</a:t>
            </a:r>
            <a:endParaRPr lang="en-ID" b="1" dirty="0"/>
          </a:p>
        </p:txBody>
      </p:sp>
      <p:sp>
        <p:nvSpPr>
          <p:cNvPr id="70" name="Oval 15">
            <a:extLst>
              <a:ext uri="{FF2B5EF4-FFF2-40B4-BE49-F238E27FC236}">
                <a16:creationId xmlns:a16="http://schemas.microsoft.com/office/drawing/2014/main" id="{A379407D-4437-44C1-856B-9581D072507D}"/>
              </a:ext>
            </a:extLst>
          </p:cNvPr>
          <p:cNvSpPr/>
          <p:nvPr/>
        </p:nvSpPr>
        <p:spPr>
          <a:xfrm>
            <a:off x="10487053" y="2784191"/>
            <a:ext cx="279400" cy="2794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6</a:t>
            </a:r>
            <a:endParaRPr lang="en-ID" sz="2000" b="1" dirty="0">
              <a:solidFill>
                <a:schemeClr val="bg1"/>
              </a:solidFill>
            </a:endParaRPr>
          </a:p>
        </p:txBody>
      </p:sp>
      <p:pic>
        <p:nvPicPr>
          <p:cNvPr id="71" name="Picture 9">
            <a:extLst>
              <a:ext uri="{FF2B5EF4-FFF2-40B4-BE49-F238E27FC236}">
                <a16:creationId xmlns:a16="http://schemas.microsoft.com/office/drawing/2014/main" id="{46D4AF86-16B3-4E7E-9678-02659108382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320131" y="1766194"/>
            <a:ext cx="1121949" cy="112194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CC9DC95-F4E7-4C77-A9C7-8DC7D7405BA9}"/>
              </a:ext>
            </a:extLst>
          </p:cNvPr>
          <p:cNvSpPr txBox="1"/>
          <p:nvPr/>
        </p:nvSpPr>
        <p:spPr>
          <a:xfrm>
            <a:off x="6435010" y="3086365"/>
            <a:ext cx="1477047" cy="5816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800" b="1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sz="1400" dirty="0">
                <a:solidFill>
                  <a:schemeClr val="bg1"/>
                </a:solidFill>
              </a:rPr>
              <a:t>Исполнение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bg1"/>
                </a:solidFill>
              </a:rPr>
              <a:t>бюджета в текущем году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0BE4E81-BF53-4823-A087-C8251D2D5B5C}"/>
              </a:ext>
            </a:extLst>
          </p:cNvPr>
          <p:cNvSpPr txBox="1"/>
          <p:nvPr/>
        </p:nvSpPr>
        <p:spPr>
          <a:xfrm>
            <a:off x="7935341" y="3071056"/>
            <a:ext cx="1798600" cy="9694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800" b="1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sz="1400" dirty="0">
                <a:solidFill>
                  <a:schemeClr val="accent6"/>
                </a:solidFill>
              </a:rPr>
              <a:t>Формирование отчета об исполнении бюджета предыдущего года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E5A6A9-BF76-40ED-96A6-3D62342057B7}"/>
              </a:ext>
            </a:extLst>
          </p:cNvPr>
          <p:cNvSpPr txBox="1"/>
          <p:nvPr/>
        </p:nvSpPr>
        <p:spPr>
          <a:xfrm>
            <a:off x="9750789" y="3093249"/>
            <a:ext cx="1771928" cy="9694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800" b="1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sz="1400" dirty="0">
                <a:solidFill>
                  <a:schemeClr val="accent6"/>
                </a:solidFill>
              </a:rPr>
              <a:t>Утверждение отчета об исполнении бюджета предыдущего года</a:t>
            </a:r>
          </a:p>
        </p:txBody>
      </p:sp>
      <p:sp>
        <p:nvSpPr>
          <p:cNvPr id="82" name="Freeform 35">
            <a:extLst>
              <a:ext uri="{FF2B5EF4-FFF2-40B4-BE49-F238E27FC236}">
                <a16:creationId xmlns:a16="http://schemas.microsoft.com/office/drawing/2014/main" id="{8C899272-82E4-4696-9D19-574102E0D309}"/>
              </a:ext>
            </a:extLst>
          </p:cNvPr>
          <p:cNvSpPr>
            <a:spLocks noEditPoints="1"/>
          </p:cNvSpPr>
          <p:nvPr/>
        </p:nvSpPr>
        <p:spPr bwMode="auto">
          <a:xfrm>
            <a:off x="4417021" y="3253204"/>
            <a:ext cx="360363" cy="361950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2 h 96"/>
              <a:gd name="T12" fmla="*/ 53 w 96"/>
              <a:gd name="T13" fmla="*/ 76 h 96"/>
              <a:gd name="T14" fmla="*/ 48 w 96"/>
              <a:gd name="T15" fmla="*/ 77 h 96"/>
              <a:gd name="T16" fmla="*/ 44 w 96"/>
              <a:gd name="T17" fmla="*/ 76 h 96"/>
              <a:gd name="T18" fmla="*/ 43 w 96"/>
              <a:gd name="T19" fmla="*/ 75 h 96"/>
              <a:gd name="T20" fmla="*/ 43 w 96"/>
              <a:gd name="T21" fmla="*/ 66 h 96"/>
              <a:gd name="T22" fmla="*/ 52 w 96"/>
              <a:gd name="T23" fmla="*/ 56 h 96"/>
              <a:gd name="T24" fmla="*/ 22 w 96"/>
              <a:gd name="T25" fmla="*/ 56 h 96"/>
              <a:gd name="T26" fmla="*/ 16 w 96"/>
              <a:gd name="T27" fmla="*/ 50 h 96"/>
              <a:gd name="T28" fmla="*/ 16 w 96"/>
              <a:gd name="T29" fmla="*/ 46 h 96"/>
              <a:gd name="T30" fmla="*/ 22 w 96"/>
              <a:gd name="T31" fmla="*/ 40 h 96"/>
              <a:gd name="T32" fmla="*/ 52 w 96"/>
              <a:gd name="T33" fmla="*/ 40 h 96"/>
              <a:gd name="T34" fmla="*/ 42 w 96"/>
              <a:gd name="T35" fmla="*/ 30 h 96"/>
              <a:gd name="T36" fmla="*/ 43 w 96"/>
              <a:gd name="T37" fmla="*/ 22 h 96"/>
              <a:gd name="T38" fmla="*/ 44 w 96"/>
              <a:gd name="T39" fmla="*/ 20 h 96"/>
              <a:gd name="T40" fmla="*/ 52 w 96"/>
              <a:gd name="T41" fmla="*/ 20 h 96"/>
              <a:gd name="T42" fmla="*/ 75 w 96"/>
              <a:gd name="T43" fmla="*/ 44 h 96"/>
              <a:gd name="T44" fmla="*/ 75 w 96"/>
              <a:gd name="T45" fmla="*/ 5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2"/>
                </a:moveTo>
                <a:cubicBezTo>
                  <a:pt x="53" y="76"/>
                  <a:pt x="53" y="76"/>
                  <a:pt x="53" y="76"/>
                </a:cubicBezTo>
                <a:cubicBezTo>
                  <a:pt x="52" y="77"/>
                  <a:pt x="50" y="77"/>
                  <a:pt x="48" y="77"/>
                </a:cubicBezTo>
                <a:cubicBezTo>
                  <a:pt x="47" y="77"/>
                  <a:pt x="45" y="77"/>
                  <a:pt x="44" y="76"/>
                </a:cubicBezTo>
                <a:cubicBezTo>
                  <a:pt x="43" y="75"/>
                  <a:pt x="43" y="75"/>
                  <a:pt x="43" y="75"/>
                </a:cubicBezTo>
                <a:cubicBezTo>
                  <a:pt x="41" y="72"/>
                  <a:pt x="41" y="68"/>
                  <a:pt x="43" y="66"/>
                </a:cubicBezTo>
                <a:cubicBezTo>
                  <a:pt x="52" y="56"/>
                  <a:pt x="52" y="56"/>
                  <a:pt x="5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19" y="56"/>
                  <a:pt x="16" y="53"/>
                  <a:pt x="16" y="50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43"/>
                  <a:pt x="19" y="40"/>
                  <a:pt x="22" y="40"/>
                </a:cubicBezTo>
                <a:cubicBezTo>
                  <a:pt x="52" y="40"/>
                  <a:pt x="52" y="40"/>
                  <a:pt x="52" y="40"/>
                </a:cubicBezTo>
                <a:cubicBezTo>
                  <a:pt x="42" y="30"/>
                  <a:pt x="42" y="30"/>
                  <a:pt x="42" y="30"/>
                </a:cubicBezTo>
                <a:cubicBezTo>
                  <a:pt x="40" y="28"/>
                  <a:pt x="40" y="24"/>
                  <a:pt x="43" y="22"/>
                </a:cubicBezTo>
                <a:cubicBezTo>
                  <a:pt x="44" y="20"/>
                  <a:pt x="44" y="20"/>
                  <a:pt x="44" y="20"/>
                </a:cubicBezTo>
                <a:cubicBezTo>
                  <a:pt x="46" y="18"/>
                  <a:pt x="50" y="18"/>
                  <a:pt x="52" y="20"/>
                </a:cubicBezTo>
                <a:cubicBezTo>
                  <a:pt x="75" y="44"/>
                  <a:pt x="75" y="44"/>
                  <a:pt x="75" y="44"/>
                </a:cubicBezTo>
                <a:cubicBezTo>
                  <a:pt x="77" y="46"/>
                  <a:pt x="77" y="50"/>
                  <a:pt x="75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3874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4316275-237F-3C49-AA1A-4816F1FA802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8" name="think-cell Slide" r:id="rId6" imgW="7761960" imgH="10047960" progId="">
                  <p:embed/>
                </p:oleObj>
              </mc:Choice>
              <mc:Fallback>
                <p:oleObj name="think-cell Slide" r:id="rId6" imgW="7761960" imgH="100479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4316275-237F-3C49-AA1A-4816F1FA80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ED9CB13-E8EB-6344-9A31-E935F05567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sym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AA0BB5-2F59-49CD-85F0-201C0914F448}"/>
              </a:ext>
            </a:extLst>
          </p:cNvPr>
          <p:cNvSpPr txBox="1"/>
          <p:nvPr/>
        </p:nvSpPr>
        <p:spPr>
          <a:xfrm>
            <a:off x="533400" y="64638"/>
            <a:ext cx="1112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Fjalla One"/>
              </a:rPr>
              <a:t>ПРОЕКТЫ МУНИЦИПАЛЬНЫХ ПРОГРАММ </a:t>
            </a:r>
          </a:p>
          <a:p>
            <a:r>
              <a:rPr lang="ru-RU" sz="24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Fjalla One"/>
              </a:rPr>
              <a:t>В ГОРОДЕ БЛАГОВЕЩЕНСКЕ в 2025 ГОДУ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406A9-D806-4885-8E62-BC0DD91CAC69}"/>
              </a:ext>
            </a:extLst>
          </p:cNvPr>
          <p:cNvSpPr txBox="1"/>
          <p:nvPr/>
        </p:nvSpPr>
        <p:spPr>
          <a:xfrm>
            <a:off x="6306671" y="3719680"/>
            <a:ext cx="5779490" cy="707886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indent="266700" algn="ctr">
              <a:defRPr sz="2000"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«Развитие физической культуры и спорта в городе Благовещенске» 91 млн. рублей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C14B7E-A26B-4B31-B64B-181027EB7F50}"/>
              </a:ext>
            </a:extLst>
          </p:cNvPr>
          <p:cNvSpPr/>
          <p:nvPr/>
        </p:nvSpPr>
        <p:spPr>
          <a:xfrm>
            <a:off x="10226339" y="6401362"/>
            <a:ext cx="1945341" cy="282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2079BAD-7A41-4D1A-BF5E-BBCFC89A4B17}"/>
              </a:ext>
            </a:extLst>
          </p:cNvPr>
          <p:cNvSpPr/>
          <p:nvPr/>
        </p:nvSpPr>
        <p:spPr>
          <a:xfrm>
            <a:off x="6306671" y="4427566"/>
            <a:ext cx="5779490" cy="2295964"/>
          </a:xfrm>
          <a:prstGeom prst="rect">
            <a:avLst/>
          </a:prstGeom>
          <a:gradFill>
            <a:gsLst>
              <a:gs pos="0">
                <a:schemeClr val="accent5">
                  <a:alpha val="41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Планируется направить на: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МАУ ДО СШ «Центр боевых искусств» (32,3 млн. рублей) и МАУ СОК «Юность» (43,5 млн. рублей).</a:t>
            </a:r>
          </a:p>
          <a:p>
            <a:pPr indent="266700" algn="just" defTabSz="444500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городских спортивно-массовых мероприятий (9,5 млн. рублей):</a:t>
            </a:r>
          </a:p>
          <a:p>
            <a:pPr marL="342900" indent="-342900" algn="just">
              <a:buFontTx/>
              <a:buChar char="-"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здоровья;</a:t>
            </a:r>
          </a:p>
          <a:p>
            <a:pPr marL="342900" indent="-342900" algn="just">
              <a:buFontTx/>
              <a:buChar char="-"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 нации; </a:t>
            </a:r>
          </a:p>
          <a:p>
            <a:pPr marL="342900" indent="-342900" algn="just">
              <a:buFontTx/>
              <a:buChar char="-"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Азимут;</a:t>
            </a:r>
          </a:p>
          <a:p>
            <a:pPr marL="342900" indent="-342900" algn="just">
              <a:buFontTx/>
              <a:buChar char="-"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Оранжевый Мяч;</a:t>
            </a:r>
          </a:p>
          <a:p>
            <a:pPr marL="342900" indent="-342900" algn="just">
              <a:buFontTx/>
              <a:buChar char="-"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Лыжня России. 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6EF42F0-2292-4C87-85E7-310E16811A28}"/>
              </a:ext>
            </a:extLst>
          </p:cNvPr>
          <p:cNvSpPr/>
          <p:nvPr/>
        </p:nvSpPr>
        <p:spPr>
          <a:xfrm>
            <a:off x="-84442" y="1108997"/>
            <a:ext cx="7828695" cy="3385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6700" algn="just"/>
            <a:endParaRPr lang="ru-RU" sz="16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E4E35D-0E19-4893-A163-796E6F3FF0C6}"/>
              </a:ext>
            </a:extLst>
          </p:cNvPr>
          <p:cNvSpPr txBox="1"/>
          <p:nvPr/>
        </p:nvSpPr>
        <p:spPr>
          <a:xfrm>
            <a:off x="417680" y="877777"/>
            <a:ext cx="5889359" cy="656128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indent="266700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сохранение культуры в городе  Благовещенске» - 602 млн. рублей.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3A3F74-2CA7-405F-A212-93B6403B2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934" y="714748"/>
            <a:ext cx="4918964" cy="2803809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CD2254-16E5-4C61-9052-73F4EAF233C5}"/>
              </a:ext>
            </a:extLst>
          </p:cNvPr>
          <p:cNvGrpSpPr/>
          <p:nvPr/>
        </p:nvGrpSpPr>
        <p:grpSpPr>
          <a:xfrm>
            <a:off x="422899" y="1503177"/>
            <a:ext cx="5889359" cy="2192931"/>
            <a:chOff x="417312" y="1891485"/>
            <a:chExt cx="6377479" cy="194080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C768C2-1C35-4FA2-9AAA-7E58AB7F6704}"/>
                </a:ext>
              </a:extLst>
            </p:cNvPr>
            <p:cNvSpPr txBox="1"/>
            <p:nvPr/>
          </p:nvSpPr>
          <p:spPr>
            <a:xfrm>
              <a:off x="417312" y="1891485"/>
              <a:ext cx="6377479" cy="1940807"/>
            </a:xfrm>
            <a:prstGeom prst="rect">
              <a:avLst/>
            </a:prstGeom>
            <a:gradFill>
              <a:gsLst>
                <a:gs pos="0">
                  <a:schemeClr val="accent5">
                    <a:alpha val="41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285750" indent="-285750" algn="just">
                <a:buFontTx/>
                <a:buChar char="-"/>
                <a:defRPr sz="1500"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>
                <a:buNone/>
              </a:pPr>
              <a:r>
                <a:rPr lang="ru-RU" sz="1400" dirty="0">
                  <a:solidFill>
                    <a:schemeClr val="tx1"/>
                  </a:solidFill>
                </a:rPr>
                <a:t>	</a:t>
              </a:r>
              <a:endPara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22B21D-D729-45D0-A7D4-42C826ED42EA}"/>
                </a:ext>
              </a:extLst>
            </p:cNvPr>
            <p:cNvSpPr txBox="1"/>
            <p:nvPr/>
          </p:nvSpPr>
          <p:spPr>
            <a:xfrm>
              <a:off x="533400" y="1920828"/>
              <a:ext cx="614530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66700" algn="just"/>
              <a:r>
                <a:rPr lang="ru-RU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Запланированы мероприятия:</a:t>
              </a:r>
            </a:p>
            <a:p>
              <a:pPr algn="just"/>
              <a:r>
                <a:rPr lang="ru-RU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предоставление муниципальных грантов в сфере культуры 1,4 млн. рублей; </a:t>
              </a:r>
            </a:p>
            <a:p>
              <a:pPr marL="285750" indent="-285750" algn="just">
                <a:buFontTx/>
                <a:buChar char="-"/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ремонт объектов историко-культурного наследия – 1,2 млн. рублей;</a:t>
              </a:r>
            </a:p>
            <a:p>
              <a:pPr marL="285750" indent="-285750" algn="just">
                <a:buFontTx/>
                <a:buChar char="-"/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содержание учреждений культуры – 599 млн. рублей.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6F9583-C3A5-4205-9EF1-64AC0DF5CB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t="-2969" r="6478" b="6729"/>
          <a:stretch/>
        </p:blipFill>
        <p:spPr>
          <a:xfrm>
            <a:off x="417680" y="3833032"/>
            <a:ext cx="5678320" cy="2709621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049148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4316275-237F-3C49-AA1A-4816F1FA802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9" name="think-cell Slide" r:id="rId6" imgW="7761960" imgH="10047960" progId="">
                  <p:embed/>
                </p:oleObj>
              </mc:Choice>
              <mc:Fallback>
                <p:oleObj name="think-cell Slide" r:id="rId6" imgW="7761960" imgH="100479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4316275-237F-3C49-AA1A-4816F1FA80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ED9CB13-E8EB-6344-9A31-E935F05567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sym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AA0BB5-2F59-49CD-85F0-201C0914F448}"/>
              </a:ext>
            </a:extLst>
          </p:cNvPr>
          <p:cNvSpPr txBox="1"/>
          <p:nvPr/>
        </p:nvSpPr>
        <p:spPr>
          <a:xfrm>
            <a:off x="533400" y="64638"/>
            <a:ext cx="1112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Fjalla One"/>
              </a:rPr>
              <a:t>ПРОЕКТЫ МУНИЦИПАЛЬНЫХ ПРОГРАММ </a:t>
            </a:r>
          </a:p>
          <a:p>
            <a:r>
              <a:rPr lang="ru-RU" sz="24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Fjalla One"/>
              </a:rPr>
              <a:t>В ГОРОДЕ БЛАГОВЕЩЕНСКЕ в 2025 ГОДУ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6EF42F0-2292-4C87-85E7-310E16811A28}"/>
              </a:ext>
            </a:extLst>
          </p:cNvPr>
          <p:cNvSpPr/>
          <p:nvPr/>
        </p:nvSpPr>
        <p:spPr>
          <a:xfrm>
            <a:off x="-84442" y="1108997"/>
            <a:ext cx="7828695" cy="3385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6700" algn="just"/>
            <a:endParaRPr lang="ru-RU" sz="16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915672A-963C-44BA-92BC-E143DC570698}"/>
              </a:ext>
            </a:extLst>
          </p:cNvPr>
          <p:cNvSpPr/>
          <p:nvPr/>
        </p:nvSpPr>
        <p:spPr>
          <a:xfrm>
            <a:off x="10239786" y="6401362"/>
            <a:ext cx="1945341" cy="282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EC83C0-7F13-4332-A8F0-35DC4220985D}"/>
              </a:ext>
            </a:extLst>
          </p:cNvPr>
          <p:cNvSpPr txBox="1"/>
          <p:nvPr/>
        </p:nvSpPr>
        <p:spPr>
          <a:xfrm>
            <a:off x="551329" y="943370"/>
            <a:ext cx="6194704" cy="656128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indent="266700"/>
            <a:r>
              <a:rPr lang="ru-RU" sz="2000" dirty="0">
                <a:cs typeface="Times New Roman" panose="02020603050405020304" pitchFamily="18" charset="0"/>
              </a:rPr>
              <a:t>«Развитие потенциала молодежи города Благовещенска» 41 млн. рублей </a:t>
            </a:r>
            <a:endParaRPr lang="ru-RU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6D1B5F-4789-45FE-8B8C-81A8E3F62737}"/>
              </a:ext>
            </a:extLst>
          </p:cNvPr>
          <p:cNvSpPr txBox="1"/>
          <p:nvPr/>
        </p:nvSpPr>
        <p:spPr>
          <a:xfrm>
            <a:off x="533400" y="1580997"/>
            <a:ext cx="6212633" cy="1446932"/>
          </a:xfrm>
          <a:prstGeom prst="rect">
            <a:avLst/>
          </a:prstGeom>
          <a:gradFill>
            <a:gsLst>
              <a:gs pos="0">
                <a:schemeClr val="accent5">
                  <a:alpha val="41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0" algn="just">
              <a:buFontTx/>
              <a:buNone/>
              <a:defRPr sz="1600" b="1"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Процессные мероприятия программы направлены на:</a:t>
            </a:r>
          </a:p>
          <a:p>
            <a:r>
              <a:rPr lang="ru-RU" dirty="0">
                <a:solidFill>
                  <a:schemeClr val="tx1"/>
                </a:solidFill>
              </a:rPr>
              <a:t>- обеспечение деятельности МАУ «Центр развития молодежных и общественных инициатив «</a:t>
            </a:r>
            <a:r>
              <a:rPr lang="ru-RU" dirty="0" err="1">
                <a:solidFill>
                  <a:schemeClr val="tx1"/>
                </a:solidFill>
              </a:rPr>
              <a:t>ПроДвижение</a:t>
            </a:r>
            <a:r>
              <a:rPr lang="ru-RU" dirty="0">
                <a:solidFill>
                  <a:schemeClr val="tx1"/>
                </a:solidFill>
              </a:rPr>
              <a:t>» и МАУ «Молодежный креативный </a:t>
            </a:r>
            <a:r>
              <a:rPr lang="ru-RU" dirty="0" err="1">
                <a:solidFill>
                  <a:schemeClr val="tx1"/>
                </a:solidFill>
              </a:rPr>
              <a:t>Мультицентр</a:t>
            </a:r>
            <a:r>
              <a:rPr lang="ru-RU" dirty="0">
                <a:solidFill>
                  <a:schemeClr val="tx1"/>
                </a:solidFill>
              </a:rPr>
              <a:t>» 37 млн. рублей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 проведение мероприятий по работе с молодежью – 3 млн. рублей.</a:t>
            </a:r>
          </a:p>
        </p:txBody>
      </p:sp>
      <p:pic>
        <p:nvPicPr>
          <p:cNvPr id="40967" name="Picture 7" descr="Фото: Архив АП">
            <a:extLst>
              <a:ext uri="{FF2B5EF4-FFF2-40B4-BE49-F238E27FC236}">
                <a16:creationId xmlns:a16="http://schemas.microsoft.com/office/drawing/2014/main" id="{54F509CF-9C44-4C5C-AEE5-4098FFE34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4" y="3153909"/>
            <a:ext cx="5105218" cy="3406137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928C09-0B15-4082-BBF9-72AEA68B8015}"/>
              </a:ext>
            </a:extLst>
          </p:cNvPr>
          <p:cNvSpPr txBox="1"/>
          <p:nvPr/>
        </p:nvSpPr>
        <p:spPr>
          <a:xfrm>
            <a:off x="6040919" y="3652538"/>
            <a:ext cx="6014232" cy="728449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indent="266700" algn="ctr">
              <a:defRPr sz="2000" b="1" i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700" dirty="0"/>
              <a:t>«Обеспечение безопасности жизнедеятельности населения и территории города Благовещенска» </a:t>
            </a:r>
            <a:br>
              <a:rPr lang="ru-RU" sz="1700" dirty="0"/>
            </a:br>
            <a:r>
              <a:rPr lang="ru-RU" sz="1700" dirty="0"/>
              <a:t>- 197 млн. рублей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849E2A-653F-4C87-9F96-9F6FDE064371}"/>
              </a:ext>
            </a:extLst>
          </p:cNvPr>
          <p:cNvSpPr txBox="1"/>
          <p:nvPr/>
        </p:nvSpPr>
        <p:spPr>
          <a:xfrm>
            <a:off x="6040919" y="4380987"/>
            <a:ext cx="6014232" cy="2302958"/>
          </a:xfrm>
          <a:prstGeom prst="rect">
            <a:avLst/>
          </a:prstGeom>
          <a:gradFill>
            <a:gsLst>
              <a:gs pos="0">
                <a:schemeClr val="accent5">
                  <a:alpha val="41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0" algn="just">
              <a:buFontTx/>
              <a:buNone/>
              <a:defRPr sz="1400"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b="1" dirty="0">
                <a:solidFill>
                  <a:schemeClr val="tx1"/>
                </a:solidFill>
              </a:rPr>
              <a:t>Процессные мероприятия программы направлены на: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- содержание безнадзорных животных – 19 млн. рублей;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- Содержание АПК «Безопасный город»(в т.ч. экстренное оповещение населения, информационное обеспечение и профилактика нарушений общественного порядка, терроризма и экстремизма) – 45 млн. рублей;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- содержание МКУ «Управление по делам гражданской обороны и чрезвычайным ситуациям города Благовещенска– 117 млн. рублей. </a:t>
            </a:r>
          </a:p>
        </p:txBody>
      </p:sp>
      <p:pic>
        <p:nvPicPr>
          <p:cNvPr id="40982" name="Picture 22">
            <a:extLst>
              <a:ext uri="{FF2B5EF4-FFF2-40B4-BE49-F238E27FC236}">
                <a16:creationId xmlns:a16="http://schemas.microsoft.com/office/drawing/2014/main" id="{0179F754-2164-42CB-9FC5-3BE67C78F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454" y="73430"/>
            <a:ext cx="4708534" cy="356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71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D1220A-0D4A-403B-A3A3-2C4FE6927E5A}"/>
              </a:ext>
            </a:extLst>
          </p:cNvPr>
          <p:cNvSpPr/>
          <p:nvPr/>
        </p:nvSpPr>
        <p:spPr>
          <a:xfrm>
            <a:off x="10344537" y="6446982"/>
            <a:ext cx="1838036" cy="283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4316275-237F-3C49-AA1A-4816F1FA802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4" name="think-cell Slide" r:id="rId6" imgW="7761960" imgH="10047960" progId="">
                  <p:embed/>
                </p:oleObj>
              </mc:Choice>
              <mc:Fallback>
                <p:oleObj name="think-cell Slide" r:id="rId6" imgW="7761960" imgH="100479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4316275-237F-3C49-AA1A-4816F1FA80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ED9CB13-E8EB-6344-9A31-E935F05567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sym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AA0BB5-2F59-49CD-85F0-201C0914F448}"/>
              </a:ext>
            </a:extLst>
          </p:cNvPr>
          <p:cNvSpPr txBox="1"/>
          <p:nvPr/>
        </p:nvSpPr>
        <p:spPr>
          <a:xfrm>
            <a:off x="5548460" y="127097"/>
            <a:ext cx="6951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Fjalla One"/>
              </a:rPr>
              <a:t>ПРОЕКТЫ МУНИЦИПАЛЬНЫХ ПРОГРАММ </a:t>
            </a:r>
          </a:p>
          <a:p>
            <a:r>
              <a:rPr lang="ru-RU" sz="24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Fjalla One"/>
              </a:rPr>
              <a:t>В ГОРОДЕ БЛАГОВЕЩЕНСКЕ в 2025 ГОДУ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6EF42F0-2292-4C87-85E7-310E16811A28}"/>
              </a:ext>
            </a:extLst>
          </p:cNvPr>
          <p:cNvSpPr/>
          <p:nvPr/>
        </p:nvSpPr>
        <p:spPr>
          <a:xfrm>
            <a:off x="-84442" y="1108997"/>
            <a:ext cx="7828695" cy="3385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6700" algn="just"/>
            <a:endParaRPr lang="ru-RU" sz="16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0E35EE-4860-4C6E-A4D9-888BADE0D458}"/>
              </a:ext>
            </a:extLst>
          </p:cNvPr>
          <p:cNvSpPr txBox="1"/>
          <p:nvPr/>
        </p:nvSpPr>
        <p:spPr>
          <a:xfrm>
            <a:off x="260849" y="942678"/>
            <a:ext cx="6144208" cy="697583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indent="266700" algn="ctr">
              <a:defRPr sz="2000" b="1" i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«Развитие малого и среднего предпринимательства и туризма на территории города Благовещенска»  </a:t>
            </a:r>
            <a:br>
              <a:rPr lang="ru-RU" sz="1600" dirty="0"/>
            </a:br>
            <a:r>
              <a:rPr lang="ru-RU" sz="1600" dirty="0"/>
              <a:t>- 1,6 млн. рублей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DFC45F-C9E9-4A24-8D33-5D8367E08FEC}"/>
              </a:ext>
            </a:extLst>
          </p:cNvPr>
          <p:cNvSpPr txBox="1"/>
          <p:nvPr/>
        </p:nvSpPr>
        <p:spPr>
          <a:xfrm>
            <a:off x="243781" y="1648634"/>
            <a:ext cx="6144208" cy="2549468"/>
          </a:xfrm>
          <a:prstGeom prst="rect">
            <a:avLst/>
          </a:prstGeom>
          <a:gradFill>
            <a:gsLst>
              <a:gs pos="0">
                <a:schemeClr val="accent5">
                  <a:alpha val="41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0" algn="just">
              <a:buFontTx/>
              <a:buNone/>
              <a:defRPr sz="1600" b="1"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350" dirty="0">
                <a:solidFill>
                  <a:schemeClr val="tx1"/>
                </a:solidFill>
              </a:rPr>
              <a:t>Муниципальный проект "Поддержка субъектов малого и среднего предпринимательства" направлен на:</a:t>
            </a:r>
          </a:p>
          <a:p>
            <a:r>
              <a:rPr lang="ru-RU" sz="1350" dirty="0">
                <a:solidFill>
                  <a:schemeClr val="tx1"/>
                </a:solidFill>
              </a:rPr>
              <a:t>- организацию и проведение мероприятий в целях поддержки социального предпринимательства;</a:t>
            </a:r>
          </a:p>
          <a:p>
            <a:r>
              <a:rPr lang="ru-RU" sz="1350" dirty="0">
                <a:solidFill>
                  <a:schemeClr val="tx1"/>
                </a:solidFill>
              </a:rPr>
              <a:t>- участие в экономических форумах, </a:t>
            </a:r>
            <a:r>
              <a:rPr lang="ru-RU" sz="1350" dirty="0" err="1">
                <a:solidFill>
                  <a:schemeClr val="tx1"/>
                </a:solidFill>
              </a:rPr>
              <a:t>выставочно</a:t>
            </a:r>
            <a:r>
              <a:rPr lang="ru-RU" sz="1350" dirty="0">
                <a:solidFill>
                  <a:schemeClr val="tx1"/>
                </a:solidFill>
              </a:rPr>
              <a:t>-ярмарочных и иных мероприятиях в области повышения инвестиционной активности сферы МСП;</a:t>
            </a:r>
          </a:p>
          <a:p>
            <a:r>
              <a:rPr lang="ru-RU" sz="1350" dirty="0">
                <a:solidFill>
                  <a:schemeClr val="tx1"/>
                </a:solidFill>
              </a:rPr>
              <a:t>- оказание региональной поддержки МСП, включая КФХ (в части предоставления субсидии местным бюджетам на поддержку и развитие субъектов МСП, включая КФХ (субсидия субъектам малого и среднего предпринимательства по возмещению уплаты первого взноса (аванса) при заключении договоров финансовой аренды (лизинга) оборудования)</a:t>
            </a:r>
          </a:p>
        </p:txBody>
      </p:sp>
      <p:pic>
        <p:nvPicPr>
          <p:cNvPr id="41990" name="Picture 6" descr="Подготовку к «АмурЭкспо-2024» обсудили в правительстве Амурской области">
            <a:extLst>
              <a:ext uri="{FF2B5EF4-FFF2-40B4-BE49-F238E27FC236}">
                <a16:creationId xmlns:a16="http://schemas.microsoft.com/office/drawing/2014/main" id="{7CD6D524-F8A6-4D30-9F0E-BED2A0E34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348" y="1275261"/>
            <a:ext cx="4781935" cy="2778566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DEF03B-92CE-42C5-9C8C-8D4F58B2B63C}"/>
              </a:ext>
            </a:extLst>
          </p:cNvPr>
          <p:cNvSpPr txBox="1"/>
          <p:nvPr/>
        </p:nvSpPr>
        <p:spPr>
          <a:xfrm>
            <a:off x="5688071" y="4370995"/>
            <a:ext cx="5714790" cy="971252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indent="266700" algn="ctr">
              <a:defRPr sz="1600" b="1" i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«Развитие градостроительной деятельности и управление земельными ресурсами на территории муниципального образования города Благовещенска»</a:t>
            </a:r>
          </a:p>
          <a:p>
            <a:r>
              <a:rPr lang="ru-RU" dirty="0"/>
              <a:t> - 155 млн. рублей: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EFCF0A-50BC-4CEF-B487-EF4C5F90B9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38" y="4316833"/>
            <a:ext cx="4414874" cy="2360282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9618FC-DB80-4E08-923A-251EE663A9BC}"/>
              </a:ext>
            </a:extLst>
          </p:cNvPr>
          <p:cNvSpPr txBox="1"/>
          <p:nvPr/>
        </p:nvSpPr>
        <p:spPr>
          <a:xfrm>
            <a:off x="5688071" y="5342247"/>
            <a:ext cx="5714791" cy="1388656"/>
          </a:xfrm>
          <a:prstGeom prst="rect">
            <a:avLst/>
          </a:prstGeom>
          <a:gradFill>
            <a:gsLst>
              <a:gs pos="0">
                <a:schemeClr val="accent5">
                  <a:alpha val="41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0" algn="just">
              <a:buFontTx/>
              <a:buNone/>
              <a:defRPr sz="1350" b="1"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- проведение комплексных кадастровых работ – 2 млн. рублей;</a:t>
            </a:r>
          </a:p>
          <a:p>
            <a:r>
              <a:rPr lang="ru-RU" dirty="0">
                <a:solidFill>
                  <a:schemeClr val="tx1"/>
                </a:solidFill>
              </a:rPr>
              <a:t>- внесение изменений в правила землепользования и застройки </a:t>
            </a:r>
          </a:p>
          <a:p>
            <a:r>
              <a:rPr lang="ru-RU" dirty="0">
                <a:solidFill>
                  <a:schemeClr val="tx1"/>
                </a:solidFill>
              </a:rPr>
              <a:t>– 9,5 млн. рублей;</a:t>
            </a:r>
          </a:p>
          <a:p>
            <a:r>
              <a:rPr lang="ru-RU" dirty="0">
                <a:solidFill>
                  <a:schemeClr val="tx1"/>
                </a:solidFill>
              </a:rPr>
              <a:t>- подготовка документации по планировке территории – 20 млн. рублей;</a:t>
            </a:r>
          </a:p>
          <a:p>
            <a:r>
              <a:rPr lang="ru-RU" dirty="0">
                <a:solidFill>
                  <a:schemeClr val="tx1"/>
                </a:solidFill>
              </a:rPr>
              <a:t>- обеспечение деятельности МУ «ГУКС» – 122 млн.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1425489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95AB18-955C-449A-8859-24AB2D2AB0EA}"/>
              </a:ext>
            </a:extLst>
          </p:cNvPr>
          <p:cNvSpPr/>
          <p:nvPr/>
        </p:nvSpPr>
        <p:spPr>
          <a:xfrm>
            <a:off x="10381578" y="6493164"/>
            <a:ext cx="1801091" cy="166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4316275-237F-3C49-AA1A-4816F1FA802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1" name="think-cell Slide" r:id="rId6" imgW="7761960" imgH="10047960" progId="">
                  <p:embed/>
                </p:oleObj>
              </mc:Choice>
              <mc:Fallback>
                <p:oleObj name="think-cell Slide" r:id="rId6" imgW="7761960" imgH="100479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4316275-237F-3C49-AA1A-4816F1FA80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ED9CB13-E8EB-6344-9A31-E935F05567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sym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AA0BB5-2F59-49CD-85F0-201C0914F448}"/>
              </a:ext>
            </a:extLst>
          </p:cNvPr>
          <p:cNvSpPr txBox="1"/>
          <p:nvPr/>
        </p:nvSpPr>
        <p:spPr>
          <a:xfrm>
            <a:off x="354164" y="102336"/>
            <a:ext cx="6951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Fjalla One"/>
              </a:rPr>
              <a:t>ПРОЕКТЫ МУНИЦИПАЛЬНЫХ ПРОГРАММ </a:t>
            </a:r>
          </a:p>
          <a:p>
            <a:r>
              <a:rPr lang="ru-RU" sz="24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Fjalla One"/>
              </a:rPr>
              <a:t>В ГОРОДЕ БЛАГОВЕЩЕНСКЕ в 2025 ГОДУ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6EF42F0-2292-4C87-85E7-310E16811A28}"/>
              </a:ext>
            </a:extLst>
          </p:cNvPr>
          <p:cNvSpPr/>
          <p:nvPr/>
        </p:nvSpPr>
        <p:spPr>
          <a:xfrm>
            <a:off x="-84442" y="1108997"/>
            <a:ext cx="7828695" cy="3385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6700" algn="just"/>
            <a:endParaRPr lang="ru-RU" sz="16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74647E4-EFA1-415F-9C28-2FEEBAACC0FE}"/>
              </a:ext>
            </a:extLst>
          </p:cNvPr>
          <p:cNvSpPr/>
          <p:nvPr/>
        </p:nvSpPr>
        <p:spPr>
          <a:xfrm>
            <a:off x="4930511" y="2888559"/>
            <a:ext cx="6865518" cy="3687732"/>
          </a:xfrm>
          <a:prstGeom prst="rect">
            <a:avLst/>
          </a:prstGeom>
          <a:gradFill>
            <a:gsLst>
              <a:gs pos="0">
                <a:schemeClr val="accent5">
                  <a:alpha val="41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Средства программы планируется направить на следующие мероприятия:</a:t>
            </a:r>
          </a:p>
          <a:p>
            <a:pPr algn="just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уборку несанкционированных свалок – 21 млн. рублей;</a:t>
            </a:r>
          </a:p>
          <a:p>
            <a:pPr algn="just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благоустройство «Военно-мемориального участка на действующем кладбище 17 км Новотроицкое шоссе» - 12 млн. рублей;</a:t>
            </a:r>
          </a:p>
          <a:p>
            <a:pPr algn="just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ремонт площади Победы – 30 млн. рублей;</a:t>
            </a:r>
          </a:p>
          <a:p>
            <a:pPr algn="just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обеспечение мероприятий по сносу, демонтажу зданий, строений, сооружений – 2 млн. рублей;</a:t>
            </a:r>
          </a:p>
          <a:p>
            <a:pPr algn="just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устройство детских и спортивных площадок, ограждений на территориях многоквартирных домов – 21 млн. рублей;</a:t>
            </a:r>
          </a:p>
          <a:p>
            <a:pPr algn="just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обновление зеленой зоны – 22 млн. рублей;</a:t>
            </a:r>
          </a:p>
          <a:p>
            <a:pPr algn="just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организация и содержание мест захоронения – 5 млн. рублей;</a:t>
            </a:r>
          </a:p>
          <a:p>
            <a:pPr algn="just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вывоз самовольно установленных объектов движимого имущества и бесхозяйных, разукомплектованных транспортных средств – 3 млн. рублей;</a:t>
            </a:r>
          </a:p>
          <a:p>
            <a:pPr algn="just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содержание и уборку улиц, площадей, тротуаров, общественных территорий (за исключением придомовых территорий) и прочих элементов благоустройства – 173 млн. рублей.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1A0EA0-CC7F-4CF5-A74F-8ED09D346BE5}"/>
              </a:ext>
            </a:extLst>
          </p:cNvPr>
          <p:cNvSpPr txBox="1"/>
          <p:nvPr/>
        </p:nvSpPr>
        <p:spPr>
          <a:xfrm>
            <a:off x="4388634" y="1168346"/>
            <a:ext cx="2985173" cy="1410573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indent="266700" algn="ctr">
              <a:defRPr sz="1600" b="1" i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indent="0"/>
            <a:r>
              <a:rPr lang="ru-RU" dirty="0"/>
              <a:t>«Формирование современной городской среды на территории города Благовещенска»</a:t>
            </a:r>
          </a:p>
          <a:p>
            <a:pPr indent="0"/>
            <a:r>
              <a:rPr lang="ru-RU" dirty="0"/>
              <a:t>583 млн. рублей</a:t>
            </a:r>
          </a:p>
        </p:txBody>
      </p:sp>
      <p:pic>
        <p:nvPicPr>
          <p:cNvPr id="43019" name="Picture 11" descr="В мэрии ответили успеет ли подрядчик закончить ремонт площади Победы к 9 Мая">
            <a:extLst>
              <a:ext uri="{FF2B5EF4-FFF2-40B4-BE49-F238E27FC236}">
                <a16:creationId xmlns:a16="http://schemas.microsoft.com/office/drawing/2014/main" id="{9C196248-E335-4A8A-9A31-4AB9821E9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7" y="3604664"/>
            <a:ext cx="4057082" cy="2933394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2" name="Picture 14">
            <a:extLst>
              <a:ext uri="{FF2B5EF4-FFF2-40B4-BE49-F238E27FC236}">
                <a16:creationId xmlns:a16="http://schemas.microsoft.com/office/drawing/2014/main" id="{D6370857-85C2-4DE6-A197-8E655A284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9"/>
          <a:stretch/>
        </p:blipFill>
        <p:spPr bwMode="auto">
          <a:xfrm>
            <a:off x="7541424" y="453168"/>
            <a:ext cx="4107131" cy="2125751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5" name="Picture 17" descr=" «Благоустройство дальневосточных дворов», Благовещенск">
            <a:extLst>
              <a:ext uri="{FF2B5EF4-FFF2-40B4-BE49-F238E27FC236}">
                <a16:creationId xmlns:a16="http://schemas.microsoft.com/office/drawing/2014/main" id="{B72E58B5-B093-4DC5-B7AE-484CEC429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6" y="1051843"/>
            <a:ext cx="3629891" cy="2377157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653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913816B-53D1-7C4A-BC38-9233F0719E7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55067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2" name="think-cell Slide" r:id="rId6" imgW="7761960" imgH="10047960" progId="">
                  <p:embed/>
                </p:oleObj>
              </mc:Choice>
              <mc:Fallback>
                <p:oleObj name="think-cell Slide" r:id="rId6" imgW="7761960" imgH="1004796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9A95A02-3D17-904C-B6C7-C98DE338134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sym typeface="Segoe UI" panose="020B050204020402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1012DFA-75D8-4E3D-B5B8-AE789B5B065F}"/>
              </a:ext>
            </a:extLst>
          </p:cNvPr>
          <p:cNvSpPr txBox="1"/>
          <p:nvPr/>
        </p:nvSpPr>
        <p:spPr>
          <a:xfrm>
            <a:off x="828520" y="257571"/>
            <a:ext cx="10712788" cy="865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None/>
              <a:defRPr sz="6000" b="1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algn="ctr">
              <a:buNone/>
              <a:defRPr>
                <a:latin typeface="Oxygen"/>
                <a:ea typeface="Oxygen"/>
                <a:cs typeface="Oxygen"/>
                <a:sym typeface="Oxygen"/>
              </a:defRPr>
            </a:lvl2pPr>
            <a:lvl3pPr algn="ctr">
              <a:buNone/>
              <a:defRPr>
                <a:latin typeface="Oxygen"/>
                <a:ea typeface="Oxygen"/>
                <a:cs typeface="Oxygen"/>
                <a:sym typeface="Oxygen"/>
              </a:defRPr>
            </a:lvl3pPr>
            <a:lvl4pPr algn="ctr">
              <a:buNone/>
              <a:defRPr>
                <a:latin typeface="Oxygen"/>
                <a:ea typeface="Oxygen"/>
                <a:cs typeface="Oxygen"/>
                <a:sym typeface="Oxygen"/>
              </a:defRPr>
            </a:lvl4pPr>
            <a:lvl5pPr algn="ctr">
              <a:buNone/>
              <a:defRPr>
                <a:latin typeface="Oxygen"/>
                <a:ea typeface="Oxygen"/>
                <a:cs typeface="Oxygen"/>
                <a:sym typeface="Oxygen"/>
              </a:defRPr>
            </a:lvl5pPr>
            <a:lvl6pPr algn="ctr">
              <a:buNone/>
              <a:defRPr>
                <a:latin typeface="Oxygen"/>
                <a:ea typeface="Oxygen"/>
                <a:cs typeface="Oxygen"/>
                <a:sym typeface="Oxygen"/>
              </a:defRPr>
            </a:lvl6pPr>
            <a:lvl7pPr algn="ctr">
              <a:buNone/>
              <a:defRPr>
                <a:latin typeface="Oxygen"/>
                <a:ea typeface="Oxygen"/>
                <a:cs typeface="Oxygen"/>
                <a:sym typeface="Oxygen"/>
              </a:defRPr>
            </a:lvl7pPr>
            <a:lvl8pPr algn="ctr">
              <a:buNone/>
              <a:defRPr>
                <a:latin typeface="Oxygen"/>
                <a:ea typeface="Oxygen"/>
                <a:cs typeface="Oxygen"/>
                <a:sym typeface="Oxygen"/>
              </a:defRPr>
            </a:lvl8pPr>
            <a:lvl9pPr algn="ctr">
              <a:buNone/>
              <a:defRPr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РЕАЛИЗАЦИЯ НАЦИОНАЛЬНЫХ ПРОЕКТОВ НА ТЕРРИТОРИИ ГОРОДА БЛАГОВЕЩЕНСКА В 2025 ГОДУ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C74409F-1FC7-44BA-BC76-589CFD6B51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47" y="1356237"/>
            <a:ext cx="5268946" cy="135797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7ED26A8-9A0E-4C7E-A49B-8E1A35616A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93" y="4100975"/>
            <a:ext cx="7136507" cy="188873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9B3907-06F6-4974-AD06-E160D73E7341}"/>
              </a:ext>
            </a:extLst>
          </p:cNvPr>
          <p:cNvSpPr txBox="1"/>
          <p:nvPr/>
        </p:nvSpPr>
        <p:spPr>
          <a:xfrm>
            <a:off x="877599" y="2485309"/>
            <a:ext cx="52674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Муниципальный проект "Современная школа" - </a:t>
            </a:r>
          </a:p>
          <a:p>
            <a:pPr algn="ctr"/>
            <a:r>
              <a:rPr lang="ru-RU" dirty="0"/>
              <a:t>строительство школы на 1200 мест в Северном планировочном районе </a:t>
            </a:r>
            <a:r>
              <a:rPr lang="ru-RU" b="1" u="sng" dirty="0"/>
              <a:t>636 млн. рублей</a:t>
            </a:r>
            <a:endParaRPr lang="ru-RU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E8FC56-9546-4FE7-AF5D-148F0865EB14}"/>
              </a:ext>
            </a:extLst>
          </p:cNvPr>
          <p:cNvSpPr txBox="1"/>
          <p:nvPr/>
        </p:nvSpPr>
        <p:spPr>
          <a:xfrm>
            <a:off x="6987210" y="5395318"/>
            <a:ext cx="4405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Ремонт автомобильных дорог, осуществление строительного контроля, авторского надзора </a:t>
            </a:r>
            <a:r>
              <a:rPr lang="ru-RU" b="1" u="sng" dirty="0"/>
              <a:t>255 млн. рублей</a:t>
            </a:r>
          </a:p>
        </p:txBody>
      </p:sp>
      <p:pic>
        <p:nvPicPr>
          <p:cNvPr id="22657" name="Picture 129" descr="Благовещенск в 2024 году ждет масштабная дорожная кампания">
            <a:extLst>
              <a:ext uri="{FF2B5EF4-FFF2-40B4-BE49-F238E27FC236}">
                <a16:creationId xmlns:a16="http://schemas.microsoft.com/office/drawing/2014/main" id="{163158B5-EAB0-4729-935F-2929C9015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56" y="1356237"/>
            <a:ext cx="4405745" cy="2926385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FF6995F-FC41-46BD-8264-F9FE638EBCA7}"/>
              </a:ext>
            </a:extLst>
          </p:cNvPr>
          <p:cNvSpPr/>
          <p:nvPr/>
        </p:nvSpPr>
        <p:spPr>
          <a:xfrm>
            <a:off x="10381578" y="6493164"/>
            <a:ext cx="1801091" cy="166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6DE90D-D056-4B5F-BCD4-C336084D08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2" y="3667866"/>
            <a:ext cx="4903472" cy="2754954"/>
          </a:xfrm>
          <a:prstGeom prst="rect">
            <a:avLst/>
          </a:prstGeom>
          <a:ln>
            <a:noFill/>
          </a:ln>
          <a:effectLst>
            <a:glow rad="63500">
              <a:schemeClr val="bg2">
                <a:lumMod val="90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431742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3A5D761-F882-4614-8A69-7777A5CDD8BB}"/>
              </a:ext>
            </a:extLst>
          </p:cNvPr>
          <p:cNvSpPr/>
          <p:nvPr/>
        </p:nvSpPr>
        <p:spPr>
          <a:xfrm>
            <a:off x="10381578" y="6493164"/>
            <a:ext cx="1801091" cy="166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913816B-53D1-7C4A-BC38-9233F0719E7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1" name="think-cell Slide" r:id="rId6" imgW="7761960" imgH="10047960" progId="">
                  <p:embed/>
                </p:oleObj>
              </mc:Choice>
              <mc:Fallback>
                <p:oleObj name="think-cell Slide" r:id="rId6" imgW="7761960" imgH="10047960" progId="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913816B-53D1-7C4A-BC38-9233F0719E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9A95A02-3D17-904C-B6C7-C98DE338134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sym typeface="Segoe UI" panose="020B05020402040202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014C2E-105D-664E-958F-1C048D3E06C2}"/>
              </a:ext>
            </a:extLst>
          </p:cNvPr>
          <p:cNvGrpSpPr/>
          <p:nvPr/>
        </p:nvGrpSpPr>
        <p:grpSpPr>
          <a:xfrm>
            <a:off x="5736763" y="1991733"/>
            <a:ext cx="575038" cy="588537"/>
            <a:chOff x="8455025" y="3617913"/>
            <a:chExt cx="338138" cy="346076"/>
          </a:xfrm>
        </p:grpSpPr>
        <p:sp>
          <p:nvSpPr>
            <p:cNvPr id="20" name="Oval 294">
              <a:extLst>
                <a:ext uri="{FF2B5EF4-FFF2-40B4-BE49-F238E27FC236}">
                  <a16:creationId xmlns:a16="http://schemas.microsoft.com/office/drawing/2014/main" id="{775E9CC0-A7FE-E34F-8F97-7AEBF40F5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5188" y="3617913"/>
              <a:ext cx="104775" cy="104775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95">
              <a:extLst>
                <a:ext uri="{FF2B5EF4-FFF2-40B4-BE49-F238E27FC236}">
                  <a16:creationId xmlns:a16="http://schemas.microsoft.com/office/drawing/2014/main" id="{AFC1168D-C81B-6F47-9AEA-379DAB225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3752851"/>
              <a:ext cx="165100" cy="211138"/>
            </a:xfrm>
            <a:custGeom>
              <a:avLst/>
              <a:gdLst>
                <a:gd name="T0" fmla="*/ 44 w 44"/>
                <a:gd name="T1" fmla="*/ 0 h 56"/>
                <a:gd name="T2" fmla="*/ 0 w 44"/>
                <a:gd name="T3" fmla="*/ 0 h 56"/>
                <a:gd name="T4" fmla="*/ 14 w 44"/>
                <a:gd name="T5" fmla="*/ 30 h 56"/>
                <a:gd name="T6" fmla="*/ 14 w 44"/>
                <a:gd name="T7" fmla="*/ 56 h 56"/>
                <a:gd name="T8" fmla="*/ 30 w 44"/>
                <a:gd name="T9" fmla="*/ 56 h 56"/>
                <a:gd name="T10" fmla="*/ 30 w 44"/>
                <a:gd name="T11" fmla="*/ 30 h 56"/>
                <a:gd name="T12" fmla="*/ 44 w 44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6">
                  <a:moveTo>
                    <a:pt x="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7" y="26"/>
                    <a:pt x="14" y="30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8" y="26"/>
                    <a:pt x="44" y="16"/>
                    <a:pt x="44" y="0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96">
              <a:extLst>
                <a:ext uri="{FF2B5EF4-FFF2-40B4-BE49-F238E27FC236}">
                  <a16:creationId xmlns:a16="http://schemas.microsoft.com/office/drawing/2014/main" id="{1122046D-C736-B44A-9BE5-876F6B936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8" y="3752851"/>
              <a:ext cx="30163" cy="104775"/>
            </a:xfrm>
            <a:custGeom>
              <a:avLst/>
              <a:gdLst>
                <a:gd name="T0" fmla="*/ 14 w 19"/>
                <a:gd name="T1" fmla="*/ 0 h 66"/>
                <a:gd name="T2" fmla="*/ 4 w 19"/>
                <a:gd name="T3" fmla="*/ 0 h 66"/>
                <a:gd name="T4" fmla="*/ 0 w 19"/>
                <a:gd name="T5" fmla="*/ 57 h 66"/>
                <a:gd name="T6" fmla="*/ 9 w 19"/>
                <a:gd name="T7" fmla="*/ 66 h 66"/>
                <a:gd name="T8" fmla="*/ 19 w 19"/>
                <a:gd name="T9" fmla="*/ 57 h 66"/>
                <a:gd name="T10" fmla="*/ 14 w 19"/>
                <a:gd name="T11" fmla="*/ 0 h 66"/>
                <a:gd name="T12" fmla="*/ 14 w 19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6">
                  <a:moveTo>
                    <a:pt x="14" y="0"/>
                  </a:moveTo>
                  <a:lnTo>
                    <a:pt x="4" y="0"/>
                  </a:lnTo>
                  <a:lnTo>
                    <a:pt x="0" y="57"/>
                  </a:lnTo>
                  <a:lnTo>
                    <a:pt x="9" y="66"/>
                  </a:lnTo>
                  <a:lnTo>
                    <a:pt x="19" y="57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97">
              <a:extLst>
                <a:ext uri="{FF2B5EF4-FFF2-40B4-BE49-F238E27FC236}">
                  <a16:creationId xmlns:a16="http://schemas.microsoft.com/office/drawing/2014/main" id="{7D43096B-E29A-9149-B991-25FA04005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000" y="3632201"/>
              <a:ext cx="157163" cy="211138"/>
            </a:xfrm>
            <a:custGeom>
              <a:avLst/>
              <a:gdLst>
                <a:gd name="T0" fmla="*/ 9 w 99"/>
                <a:gd name="T1" fmla="*/ 133 h 133"/>
                <a:gd name="T2" fmla="*/ 99 w 99"/>
                <a:gd name="T3" fmla="*/ 133 h 133"/>
                <a:gd name="T4" fmla="*/ 99 w 99"/>
                <a:gd name="T5" fmla="*/ 0 h 133"/>
                <a:gd name="T6" fmla="*/ 0 w 99"/>
                <a:gd name="T7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133">
                  <a:moveTo>
                    <a:pt x="9" y="133"/>
                  </a:moveTo>
                  <a:lnTo>
                    <a:pt x="99" y="133"/>
                  </a:lnTo>
                  <a:lnTo>
                    <a:pt x="99" y="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Line 298">
              <a:extLst>
                <a:ext uri="{FF2B5EF4-FFF2-40B4-BE49-F238E27FC236}">
                  <a16:creationId xmlns:a16="http://schemas.microsoft.com/office/drawing/2014/main" id="{F23B346B-FCC6-6D4B-87CB-32BEFC6A1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58225" y="3813176"/>
              <a:ext cx="9048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Line 299">
              <a:extLst>
                <a:ext uri="{FF2B5EF4-FFF2-40B4-BE49-F238E27FC236}">
                  <a16:creationId xmlns:a16="http://schemas.microsoft.com/office/drawing/2014/main" id="{9AC6BECA-72FF-1E41-A8BA-DDE885D2E8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88388" y="3752851"/>
              <a:ext cx="0" cy="6032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Line 300">
              <a:extLst>
                <a:ext uri="{FF2B5EF4-FFF2-40B4-BE49-F238E27FC236}">
                  <a16:creationId xmlns:a16="http://schemas.microsoft.com/office/drawing/2014/main" id="{4D1E5218-267F-AA46-A110-8EC37146B5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18550" y="3722688"/>
              <a:ext cx="0" cy="90488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Line 301">
              <a:extLst>
                <a:ext uri="{FF2B5EF4-FFF2-40B4-BE49-F238E27FC236}">
                  <a16:creationId xmlns:a16="http://schemas.microsoft.com/office/drawing/2014/main" id="{98367FF4-8E37-2846-9449-EADF52462A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48713" y="3676651"/>
              <a:ext cx="0" cy="13652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7A59F74-0FB4-D347-B1C0-6065C93B248C}"/>
              </a:ext>
            </a:extLst>
          </p:cNvPr>
          <p:cNvGrpSpPr/>
          <p:nvPr/>
        </p:nvGrpSpPr>
        <p:grpSpPr>
          <a:xfrm>
            <a:off x="8072505" y="1991733"/>
            <a:ext cx="565204" cy="588538"/>
            <a:chOff x="4833938" y="3609975"/>
            <a:chExt cx="346075" cy="360363"/>
          </a:xfrm>
          <a:solidFill>
            <a:schemeClr val="bg1"/>
          </a:solidFill>
        </p:grpSpPr>
        <p:sp>
          <p:nvSpPr>
            <p:cNvPr id="35" name="Freeform 1751">
              <a:extLst>
                <a:ext uri="{FF2B5EF4-FFF2-40B4-BE49-F238E27FC236}">
                  <a16:creationId xmlns:a16="http://schemas.microsoft.com/office/drawing/2014/main" id="{CCA7D31E-C925-BC4F-B1E0-60E328435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3789363"/>
              <a:ext cx="104775" cy="180975"/>
            </a:xfrm>
            <a:custGeom>
              <a:avLst/>
              <a:gdLst>
                <a:gd name="T0" fmla="*/ 14 w 28"/>
                <a:gd name="T1" fmla="*/ 48 h 48"/>
                <a:gd name="T2" fmla="*/ 13 w 28"/>
                <a:gd name="T3" fmla="*/ 48 h 48"/>
                <a:gd name="T4" fmla="*/ 1 w 28"/>
                <a:gd name="T5" fmla="*/ 39 h 48"/>
                <a:gd name="T6" fmla="*/ 0 w 28"/>
                <a:gd name="T7" fmla="*/ 38 h 48"/>
                <a:gd name="T8" fmla="*/ 0 w 28"/>
                <a:gd name="T9" fmla="*/ 2 h 48"/>
                <a:gd name="T10" fmla="*/ 2 w 28"/>
                <a:gd name="T11" fmla="*/ 0 h 48"/>
                <a:gd name="T12" fmla="*/ 4 w 28"/>
                <a:gd name="T13" fmla="*/ 2 h 48"/>
                <a:gd name="T14" fmla="*/ 4 w 28"/>
                <a:gd name="T15" fmla="*/ 37 h 48"/>
                <a:gd name="T16" fmla="*/ 14 w 28"/>
                <a:gd name="T17" fmla="*/ 44 h 48"/>
                <a:gd name="T18" fmla="*/ 24 w 28"/>
                <a:gd name="T19" fmla="*/ 37 h 48"/>
                <a:gd name="T20" fmla="*/ 24 w 28"/>
                <a:gd name="T21" fmla="*/ 2 h 48"/>
                <a:gd name="T22" fmla="*/ 26 w 28"/>
                <a:gd name="T23" fmla="*/ 0 h 48"/>
                <a:gd name="T24" fmla="*/ 28 w 28"/>
                <a:gd name="T25" fmla="*/ 2 h 48"/>
                <a:gd name="T26" fmla="*/ 28 w 28"/>
                <a:gd name="T27" fmla="*/ 38 h 48"/>
                <a:gd name="T28" fmla="*/ 27 w 28"/>
                <a:gd name="T29" fmla="*/ 39 h 48"/>
                <a:gd name="T30" fmla="*/ 15 w 28"/>
                <a:gd name="T31" fmla="*/ 48 h 48"/>
                <a:gd name="T32" fmla="*/ 14 w 28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48">
                  <a:moveTo>
                    <a:pt x="14" y="48"/>
                  </a:moveTo>
                  <a:cubicBezTo>
                    <a:pt x="14" y="48"/>
                    <a:pt x="13" y="48"/>
                    <a:pt x="13" y="48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9"/>
                    <a:pt x="0" y="38"/>
                    <a:pt x="0" y="3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5" y="0"/>
                    <a:pt x="26" y="0"/>
                  </a:cubicBezTo>
                  <a:cubicBezTo>
                    <a:pt x="27" y="0"/>
                    <a:pt x="28" y="1"/>
                    <a:pt x="28" y="2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9"/>
                    <a:pt x="27" y="3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5" y="48"/>
                    <a:pt x="14" y="48"/>
                    <a:pt x="14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1752">
              <a:extLst>
                <a:ext uri="{FF2B5EF4-FFF2-40B4-BE49-F238E27FC236}">
                  <a16:creationId xmlns:a16="http://schemas.microsoft.com/office/drawing/2014/main" id="{4B2C490E-0895-0F41-ADF3-B2FDE805B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3938" y="3759200"/>
              <a:ext cx="104775" cy="76200"/>
            </a:xfrm>
            <a:custGeom>
              <a:avLst/>
              <a:gdLst>
                <a:gd name="T0" fmla="*/ 14 w 28"/>
                <a:gd name="T1" fmla="*/ 20 h 20"/>
                <a:gd name="T2" fmla="*/ 13 w 28"/>
                <a:gd name="T3" fmla="*/ 20 h 20"/>
                <a:gd name="T4" fmla="*/ 1 w 28"/>
                <a:gd name="T5" fmla="*/ 12 h 20"/>
                <a:gd name="T6" fmla="*/ 0 w 28"/>
                <a:gd name="T7" fmla="*/ 10 h 20"/>
                <a:gd name="T8" fmla="*/ 1 w 28"/>
                <a:gd name="T9" fmla="*/ 8 h 20"/>
                <a:gd name="T10" fmla="*/ 13 w 28"/>
                <a:gd name="T11" fmla="*/ 0 h 20"/>
                <a:gd name="T12" fmla="*/ 15 w 28"/>
                <a:gd name="T13" fmla="*/ 0 h 20"/>
                <a:gd name="T14" fmla="*/ 27 w 28"/>
                <a:gd name="T15" fmla="*/ 8 h 20"/>
                <a:gd name="T16" fmla="*/ 28 w 28"/>
                <a:gd name="T17" fmla="*/ 10 h 20"/>
                <a:gd name="T18" fmla="*/ 27 w 28"/>
                <a:gd name="T19" fmla="*/ 12 h 20"/>
                <a:gd name="T20" fmla="*/ 15 w 28"/>
                <a:gd name="T21" fmla="*/ 20 h 20"/>
                <a:gd name="T22" fmla="*/ 14 w 28"/>
                <a:gd name="T23" fmla="*/ 20 h 20"/>
                <a:gd name="T24" fmla="*/ 6 w 28"/>
                <a:gd name="T25" fmla="*/ 10 h 20"/>
                <a:gd name="T26" fmla="*/ 14 w 28"/>
                <a:gd name="T27" fmla="*/ 16 h 20"/>
                <a:gd name="T28" fmla="*/ 22 w 28"/>
                <a:gd name="T29" fmla="*/ 10 h 20"/>
                <a:gd name="T30" fmla="*/ 14 w 28"/>
                <a:gd name="T31" fmla="*/ 4 h 20"/>
                <a:gd name="T32" fmla="*/ 6 w 28"/>
                <a:gd name="T3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0">
                  <a:moveTo>
                    <a:pt x="14" y="20"/>
                  </a:moveTo>
                  <a:cubicBezTo>
                    <a:pt x="14" y="20"/>
                    <a:pt x="13" y="20"/>
                    <a:pt x="13" y="2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1" y="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1"/>
                    <a:pt x="28" y="11"/>
                    <a:pt x="27" y="12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20"/>
                  </a:cubicBezTo>
                  <a:close/>
                  <a:moveTo>
                    <a:pt x="6" y="10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4" y="4"/>
                    <a:pt x="14" y="4"/>
                    <a:pt x="14" y="4"/>
                  </a:cubicBezTo>
                  <a:lnTo>
                    <a:pt x="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1753">
              <a:extLst>
                <a:ext uri="{FF2B5EF4-FFF2-40B4-BE49-F238E27FC236}">
                  <a16:creationId xmlns:a16="http://schemas.microsoft.com/office/drawing/2014/main" id="{A41E696F-87B6-C44C-8500-7194B9EAA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388" y="3819525"/>
              <a:ext cx="15875" cy="150813"/>
            </a:xfrm>
            <a:custGeom>
              <a:avLst/>
              <a:gdLst>
                <a:gd name="T0" fmla="*/ 2 w 4"/>
                <a:gd name="T1" fmla="*/ 40 h 40"/>
                <a:gd name="T2" fmla="*/ 0 w 4"/>
                <a:gd name="T3" fmla="*/ 38 h 40"/>
                <a:gd name="T4" fmla="*/ 0 w 4"/>
                <a:gd name="T5" fmla="*/ 2 h 40"/>
                <a:gd name="T6" fmla="*/ 2 w 4"/>
                <a:gd name="T7" fmla="*/ 0 h 40"/>
                <a:gd name="T8" fmla="*/ 4 w 4"/>
                <a:gd name="T9" fmla="*/ 2 h 40"/>
                <a:gd name="T10" fmla="*/ 4 w 4"/>
                <a:gd name="T11" fmla="*/ 38 h 40"/>
                <a:gd name="T12" fmla="*/ 2 w 4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0">
                  <a:moveTo>
                    <a:pt x="2" y="40"/>
                  </a:moveTo>
                  <a:cubicBezTo>
                    <a:pt x="1" y="40"/>
                    <a:pt x="0" y="39"/>
                    <a:pt x="0" y="3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3" y="40"/>
                    <a:pt x="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1754">
              <a:extLst>
                <a:ext uri="{FF2B5EF4-FFF2-40B4-BE49-F238E27FC236}">
                  <a16:creationId xmlns:a16="http://schemas.microsoft.com/office/drawing/2014/main" id="{AFF2C192-6280-3E4D-91AE-687A88379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3714750"/>
              <a:ext cx="104775" cy="255588"/>
            </a:xfrm>
            <a:custGeom>
              <a:avLst/>
              <a:gdLst>
                <a:gd name="T0" fmla="*/ 14 w 28"/>
                <a:gd name="T1" fmla="*/ 68 h 68"/>
                <a:gd name="T2" fmla="*/ 13 w 28"/>
                <a:gd name="T3" fmla="*/ 68 h 68"/>
                <a:gd name="T4" fmla="*/ 1 w 28"/>
                <a:gd name="T5" fmla="*/ 59 h 68"/>
                <a:gd name="T6" fmla="*/ 0 w 28"/>
                <a:gd name="T7" fmla="*/ 58 h 68"/>
                <a:gd name="T8" fmla="*/ 0 w 28"/>
                <a:gd name="T9" fmla="*/ 2 h 68"/>
                <a:gd name="T10" fmla="*/ 2 w 28"/>
                <a:gd name="T11" fmla="*/ 0 h 68"/>
                <a:gd name="T12" fmla="*/ 4 w 28"/>
                <a:gd name="T13" fmla="*/ 2 h 68"/>
                <a:gd name="T14" fmla="*/ 4 w 28"/>
                <a:gd name="T15" fmla="*/ 57 h 68"/>
                <a:gd name="T16" fmla="*/ 14 w 28"/>
                <a:gd name="T17" fmla="*/ 64 h 68"/>
                <a:gd name="T18" fmla="*/ 24 w 28"/>
                <a:gd name="T19" fmla="*/ 57 h 68"/>
                <a:gd name="T20" fmla="*/ 24 w 28"/>
                <a:gd name="T21" fmla="*/ 2 h 68"/>
                <a:gd name="T22" fmla="*/ 26 w 28"/>
                <a:gd name="T23" fmla="*/ 0 h 68"/>
                <a:gd name="T24" fmla="*/ 28 w 28"/>
                <a:gd name="T25" fmla="*/ 2 h 68"/>
                <a:gd name="T26" fmla="*/ 28 w 28"/>
                <a:gd name="T27" fmla="*/ 58 h 68"/>
                <a:gd name="T28" fmla="*/ 27 w 28"/>
                <a:gd name="T29" fmla="*/ 59 h 68"/>
                <a:gd name="T30" fmla="*/ 15 w 28"/>
                <a:gd name="T31" fmla="*/ 68 h 68"/>
                <a:gd name="T32" fmla="*/ 14 w 28"/>
                <a:gd name="T3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68">
                  <a:moveTo>
                    <a:pt x="14" y="68"/>
                  </a:moveTo>
                  <a:cubicBezTo>
                    <a:pt x="14" y="68"/>
                    <a:pt x="13" y="68"/>
                    <a:pt x="13" y="6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59"/>
                    <a:pt x="0" y="58"/>
                    <a:pt x="0" y="5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5" y="0"/>
                    <a:pt x="26" y="0"/>
                  </a:cubicBezTo>
                  <a:cubicBezTo>
                    <a:pt x="27" y="0"/>
                    <a:pt x="28" y="1"/>
                    <a:pt x="28" y="2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9"/>
                    <a:pt x="27" y="59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68"/>
                    <a:pt x="14" y="68"/>
                    <a:pt x="1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1755">
              <a:extLst>
                <a:ext uri="{FF2B5EF4-FFF2-40B4-BE49-F238E27FC236}">
                  <a16:creationId xmlns:a16="http://schemas.microsoft.com/office/drawing/2014/main" id="{F678DC17-1FA0-BA4C-96BD-299233B18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4588" y="3684588"/>
              <a:ext cx="104775" cy="74613"/>
            </a:xfrm>
            <a:custGeom>
              <a:avLst/>
              <a:gdLst>
                <a:gd name="T0" fmla="*/ 14 w 28"/>
                <a:gd name="T1" fmla="*/ 20 h 20"/>
                <a:gd name="T2" fmla="*/ 13 w 28"/>
                <a:gd name="T3" fmla="*/ 20 h 20"/>
                <a:gd name="T4" fmla="*/ 1 w 28"/>
                <a:gd name="T5" fmla="*/ 12 h 20"/>
                <a:gd name="T6" fmla="*/ 0 w 28"/>
                <a:gd name="T7" fmla="*/ 10 h 20"/>
                <a:gd name="T8" fmla="*/ 1 w 28"/>
                <a:gd name="T9" fmla="*/ 8 h 20"/>
                <a:gd name="T10" fmla="*/ 13 w 28"/>
                <a:gd name="T11" fmla="*/ 0 h 20"/>
                <a:gd name="T12" fmla="*/ 15 w 28"/>
                <a:gd name="T13" fmla="*/ 0 h 20"/>
                <a:gd name="T14" fmla="*/ 27 w 28"/>
                <a:gd name="T15" fmla="*/ 8 h 20"/>
                <a:gd name="T16" fmla="*/ 28 w 28"/>
                <a:gd name="T17" fmla="*/ 10 h 20"/>
                <a:gd name="T18" fmla="*/ 27 w 28"/>
                <a:gd name="T19" fmla="*/ 12 h 20"/>
                <a:gd name="T20" fmla="*/ 15 w 28"/>
                <a:gd name="T21" fmla="*/ 20 h 20"/>
                <a:gd name="T22" fmla="*/ 14 w 28"/>
                <a:gd name="T23" fmla="*/ 20 h 20"/>
                <a:gd name="T24" fmla="*/ 6 w 28"/>
                <a:gd name="T25" fmla="*/ 10 h 20"/>
                <a:gd name="T26" fmla="*/ 14 w 28"/>
                <a:gd name="T27" fmla="*/ 16 h 20"/>
                <a:gd name="T28" fmla="*/ 22 w 28"/>
                <a:gd name="T29" fmla="*/ 10 h 20"/>
                <a:gd name="T30" fmla="*/ 14 w 28"/>
                <a:gd name="T31" fmla="*/ 4 h 20"/>
                <a:gd name="T32" fmla="*/ 6 w 28"/>
                <a:gd name="T3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0">
                  <a:moveTo>
                    <a:pt x="14" y="20"/>
                  </a:moveTo>
                  <a:cubicBezTo>
                    <a:pt x="14" y="20"/>
                    <a:pt x="13" y="20"/>
                    <a:pt x="13" y="2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1" y="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1"/>
                    <a:pt x="28" y="11"/>
                    <a:pt x="27" y="12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20"/>
                  </a:cubicBezTo>
                  <a:close/>
                  <a:moveTo>
                    <a:pt x="6" y="10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4" y="4"/>
                    <a:pt x="14" y="4"/>
                    <a:pt x="14" y="4"/>
                  </a:cubicBezTo>
                  <a:lnTo>
                    <a:pt x="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1756">
              <a:extLst>
                <a:ext uri="{FF2B5EF4-FFF2-40B4-BE49-F238E27FC236}">
                  <a16:creationId xmlns:a16="http://schemas.microsoft.com/office/drawing/2014/main" id="{40CB5338-98D8-3640-A38C-E0F671F03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3744913"/>
              <a:ext cx="15875" cy="225425"/>
            </a:xfrm>
            <a:custGeom>
              <a:avLst/>
              <a:gdLst>
                <a:gd name="T0" fmla="*/ 2 w 4"/>
                <a:gd name="T1" fmla="*/ 60 h 60"/>
                <a:gd name="T2" fmla="*/ 0 w 4"/>
                <a:gd name="T3" fmla="*/ 58 h 60"/>
                <a:gd name="T4" fmla="*/ 0 w 4"/>
                <a:gd name="T5" fmla="*/ 2 h 60"/>
                <a:gd name="T6" fmla="*/ 2 w 4"/>
                <a:gd name="T7" fmla="*/ 0 h 60"/>
                <a:gd name="T8" fmla="*/ 4 w 4"/>
                <a:gd name="T9" fmla="*/ 2 h 60"/>
                <a:gd name="T10" fmla="*/ 4 w 4"/>
                <a:gd name="T11" fmla="*/ 58 h 60"/>
                <a:gd name="T12" fmla="*/ 2 w 4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0">
                  <a:moveTo>
                    <a:pt x="2" y="60"/>
                  </a:moveTo>
                  <a:cubicBezTo>
                    <a:pt x="1" y="60"/>
                    <a:pt x="0" y="59"/>
                    <a:pt x="0" y="5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9"/>
                    <a:pt x="3" y="60"/>
                    <a:pt x="2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1757">
              <a:extLst>
                <a:ext uri="{FF2B5EF4-FFF2-40B4-BE49-F238E27FC236}">
                  <a16:creationId xmlns:a16="http://schemas.microsoft.com/office/drawing/2014/main" id="{8EA5C4B2-D016-8C42-B435-83171C117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650" y="3640138"/>
              <a:ext cx="106363" cy="330200"/>
            </a:xfrm>
            <a:custGeom>
              <a:avLst/>
              <a:gdLst>
                <a:gd name="T0" fmla="*/ 14 w 28"/>
                <a:gd name="T1" fmla="*/ 88 h 88"/>
                <a:gd name="T2" fmla="*/ 13 w 28"/>
                <a:gd name="T3" fmla="*/ 88 h 88"/>
                <a:gd name="T4" fmla="*/ 1 w 28"/>
                <a:gd name="T5" fmla="*/ 79 h 88"/>
                <a:gd name="T6" fmla="*/ 0 w 28"/>
                <a:gd name="T7" fmla="*/ 78 h 88"/>
                <a:gd name="T8" fmla="*/ 0 w 28"/>
                <a:gd name="T9" fmla="*/ 2 h 88"/>
                <a:gd name="T10" fmla="*/ 2 w 28"/>
                <a:gd name="T11" fmla="*/ 0 h 88"/>
                <a:gd name="T12" fmla="*/ 4 w 28"/>
                <a:gd name="T13" fmla="*/ 2 h 88"/>
                <a:gd name="T14" fmla="*/ 4 w 28"/>
                <a:gd name="T15" fmla="*/ 77 h 88"/>
                <a:gd name="T16" fmla="*/ 14 w 28"/>
                <a:gd name="T17" fmla="*/ 84 h 88"/>
                <a:gd name="T18" fmla="*/ 24 w 28"/>
                <a:gd name="T19" fmla="*/ 77 h 88"/>
                <a:gd name="T20" fmla="*/ 24 w 28"/>
                <a:gd name="T21" fmla="*/ 2 h 88"/>
                <a:gd name="T22" fmla="*/ 26 w 28"/>
                <a:gd name="T23" fmla="*/ 0 h 88"/>
                <a:gd name="T24" fmla="*/ 28 w 28"/>
                <a:gd name="T25" fmla="*/ 2 h 88"/>
                <a:gd name="T26" fmla="*/ 28 w 28"/>
                <a:gd name="T27" fmla="*/ 78 h 88"/>
                <a:gd name="T28" fmla="*/ 27 w 28"/>
                <a:gd name="T29" fmla="*/ 79 h 88"/>
                <a:gd name="T30" fmla="*/ 15 w 28"/>
                <a:gd name="T31" fmla="*/ 88 h 88"/>
                <a:gd name="T32" fmla="*/ 14 w 28"/>
                <a:gd name="T3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88">
                  <a:moveTo>
                    <a:pt x="14" y="88"/>
                  </a:moveTo>
                  <a:cubicBezTo>
                    <a:pt x="14" y="88"/>
                    <a:pt x="13" y="88"/>
                    <a:pt x="13" y="8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0" y="79"/>
                    <a:pt x="0" y="78"/>
                    <a:pt x="0" y="7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5" y="0"/>
                    <a:pt x="26" y="0"/>
                  </a:cubicBezTo>
                  <a:cubicBezTo>
                    <a:pt x="27" y="0"/>
                    <a:pt x="28" y="1"/>
                    <a:pt x="28" y="2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8" y="78"/>
                    <a:pt x="28" y="79"/>
                    <a:pt x="27" y="79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4" y="88"/>
                    <a:pt x="1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1758">
              <a:extLst>
                <a:ext uri="{FF2B5EF4-FFF2-40B4-BE49-F238E27FC236}">
                  <a16:creationId xmlns:a16="http://schemas.microsoft.com/office/drawing/2014/main" id="{E52D8A53-E4F7-824C-B0F5-5E30C0D9C7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3650" y="3609975"/>
              <a:ext cx="106363" cy="74613"/>
            </a:xfrm>
            <a:custGeom>
              <a:avLst/>
              <a:gdLst>
                <a:gd name="T0" fmla="*/ 14 w 28"/>
                <a:gd name="T1" fmla="*/ 20 h 20"/>
                <a:gd name="T2" fmla="*/ 13 w 28"/>
                <a:gd name="T3" fmla="*/ 20 h 20"/>
                <a:gd name="T4" fmla="*/ 1 w 28"/>
                <a:gd name="T5" fmla="*/ 12 h 20"/>
                <a:gd name="T6" fmla="*/ 0 w 28"/>
                <a:gd name="T7" fmla="*/ 10 h 20"/>
                <a:gd name="T8" fmla="*/ 1 w 28"/>
                <a:gd name="T9" fmla="*/ 8 h 20"/>
                <a:gd name="T10" fmla="*/ 13 w 28"/>
                <a:gd name="T11" fmla="*/ 0 h 20"/>
                <a:gd name="T12" fmla="*/ 15 w 28"/>
                <a:gd name="T13" fmla="*/ 0 h 20"/>
                <a:gd name="T14" fmla="*/ 27 w 28"/>
                <a:gd name="T15" fmla="*/ 8 h 20"/>
                <a:gd name="T16" fmla="*/ 28 w 28"/>
                <a:gd name="T17" fmla="*/ 10 h 20"/>
                <a:gd name="T18" fmla="*/ 27 w 28"/>
                <a:gd name="T19" fmla="*/ 12 h 20"/>
                <a:gd name="T20" fmla="*/ 15 w 28"/>
                <a:gd name="T21" fmla="*/ 20 h 20"/>
                <a:gd name="T22" fmla="*/ 14 w 28"/>
                <a:gd name="T23" fmla="*/ 20 h 20"/>
                <a:gd name="T24" fmla="*/ 6 w 28"/>
                <a:gd name="T25" fmla="*/ 10 h 20"/>
                <a:gd name="T26" fmla="*/ 14 w 28"/>
                <a:gd name="T27" fmla="*/ 16 h 20"/>
                <a:gd name="T28" fmla="*/ 22 w 28"/>
                <a:gd name="T29" fmla="*/ 10 h 20"/>
                <a:gd name="T30" fmla="*/ 14 w 28"/>
                <a:gd name="T31" fmla="*/ 4 h 20"/>
                <a:gd name="T32" fmla="*/ 6 w 28"/>
                <a:gd name="T3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0">
                  <a:moveTo>
                    <a:pt x="14" y="20"/>
                  </a:moveTo>
                  <a:cubicBezTo>
                    <a:pt x="14" y="20"/>
                    <a:pt x="13" y="20"/>
                    <a:pt x="13" y="2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1" y="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1"/>
                    <a:pt x="28" y="11"/>
                    <a:pt x="27" y="12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20"/>
                  </a:cubicBezTo>
                  <a:close/>
                  <a:moveTo>
                    <a:pt x="6" y="10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4" y="4"/>
                    <a:pt x="14" y="4"/>
                    <a:pt x="14" y="4"/>
                  </a:cubicBezTo>
                  <a:lnTo>
                    <a:pt x="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1759">
              <a:extLst>
                <a:ext uri="{FF2B5EF4-FFF2-40B4-BE49-F238E27FC236}">
                  <a16:creationId xmlns:a16="http://schemas.microsoft.com/office/drawing/2014/main" id="{1F452035-CFEA-7A49-9D78-537EC92E2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688" y="3670300"/>
              <a:ext cx="14288" cy="300038"/>
            </a:xfrm>
            <a:custGeom>
              <a:avLst/>
              <a:gdLst>
                <a:gd name="T0" fmla="*/ 2 w 4"/>
                <a:gd name="T1" fmla="*/ 80 h 80"/>
                <a:gd name="T2" fmla="*/ 0 w 4"/>
                <a:gd name="T3" fmla="*/ 78 h 80"/>
                <a:gd name="T4" fmla="*/ 0 w 4"/>
                <a:gd name="T5" fmla="*/ 2 h 80"/>
                <a:gd name="T6" fmla="*/ 2 w 4"/>
                <a:gd name="T7" fmla="*/ 0 h 80"/>
                <a:gd name="T8" fmla="*/ 4 w 4"/>
                <a:gd name="T9" fmla="*/ 2 h 80"/>
                <a:gd name="T10" fmla="*/ 4 w 4"/>
                <a:gd name="T11" fmla="*/ 78 h 80"/>
                <a:gd name="T12" fmla="*/ 2 w 4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0">
                  <a:moveTo>
                    <a:pt x="2" y="80"/>
                  </a:moveTo>
                  <a:cubicBezTo>
                    <a:pt x="1" y="80"/>
                    <a:pt x="0" y="79"/>
                    <a:pt x="0" y="7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79"/>
                    <a:pt x="3" y="80"/>
                    <a:pt x="2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74F02B-1E3C-8749-B97C-8B291E6F31D2}"/>
              </a:ext>
            </a:extLst>
          </p:cNvPr>
          <p:cNvGrpSpPr/>
          <p:nvPr/>
        </p:nvGrpSpPr>
        <p:grpSpPr>
          <a:xfrm>
            <a:off x="10396143" y="1991733"/>
            <a:ext cx="588538" cy="588538"/>
            <a:chOff x="2678113" y="4700588"/>
            <a:chExt cx="346075" cy="346075"/>
          </a:xfrm>
        </p:grpSpPr>
        <p:sp>
          <p:nvSpPr>
            <p:cNvPr id="45" name="Oval 183">
              <a:extLst>
                <a:ext uri="{FF2B5EF4-FFF2-40B4-BE49-F238E27FC236}">
                  <a16:creationId xmlns:a16="http://schemas.microsoft.com/office/drawing/2014/main" id="{85F6CD4F-0CB3-EB47-9166-C1298165E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113" y="4700588"/>
              <a:ext cx="239713" cy="241300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Line 184">
              <a:extLst>
                <a:ext uri="{FF2B5EF4-FFF2-40B4-BE49-F238E27FC236}">
                  <a16:creationId xmlns:a16="http://schemas.microsoft.com/office/drawing/2014/main" id="{DBA8E38E-146C-EE42-82A4-FF0A18422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4488" y="4908550"/>
              <a:ext cx="139700" cy="138113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aphicFrame>
        <p:nvGraphicFramePr>
          <p:cNvPr id="61" name="Таблица 60">
            <a:extLst>
              <a:ext uri="{FF2B5EF4-FFF2-40B4-BE49-F238E27FC236}">
                <a16:creationId xmlns:a16="http://schemas.microsoft.com/office/drawing/2014/main" id="{A1213523-ED30-4BB3-A931-DE3FE85F3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530433"/>
              </p:ext>
            </p:extLst>
          </p:nvPr>
        </p:nvGraphicFramePr>
        <p:xfrm>
          <a:off x="896922" y="1188458"/>
          <a:ext cx="10575983" cy="5387833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6126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3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57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43" marR="27743" marT="45643" marB="456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2023</a:t>
                      </a:r>
                    </a:p>
                  </a:txBody>
                  <a:tcPr marL="27743" marR="27743" marT="45643" marB="456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43" marR="27743" marT="45643" marB="456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43" marR="27743" marT="45643" marB="456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2026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43" marR="27743" marT="45643" marB="456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2027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43" marR="27743" marT="45643" marB="456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13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ВСЕГО,</a:t>
                      </a:r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из них: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43" marR="27743" marT="45643" marB="456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813</a:t>
                      </a:r>
                    </a:p>
                  </a:txBody>
                  <a:tcPr marL="9075" marR="9075" marT="9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1 133,8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1 157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1 178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1193373"/>
                  </a:ext>
                </a:extLst>
              </a:tr>
              <a:tr h="34859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Содержание органов местного самоуправления</a:t>
                      </a:r>
                    </a:p>
                  </a:txBody>
                  <a:tcPr marL="37508" marR="37508" marT="61706" marB="61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413</a:t>
                      </a:r>
                    </a:p>
                  </a:txBody>
                  <a:tcPr marL="37508" marR="37508" marT="61706" marB="6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044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Обеспечение деятельности муниципальных организаций</a:t>
                      </a:r>
                    </a:p>
                  </a:txBody>
                  <a:tcPr marL="37508" marR="37508" marT="61706" marB="61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223</a:t>
                      </a:r>
                    </a:p>
                  </a:txBody>
                  <a:tcPr marL="9075" marR="9075" marT="9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256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265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274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59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Расходы на оплату исполнительных документов и судебных решений</a:t>
                      </a:r>
                    </a:p>
                  </a:txBody>
                  <a:tcPr marL="37508" marR="37508" marT="61706" marB="61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</a:t>
                      </a:r>
                    </a:p>
                  </a:txBody>
                  <a:tcPr marL="9075" marR="9075" marT="9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59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Процентные платежи по муниципальному долгу</a:t>
                      </a:r>
                    </a:p>
                  </a:txBody>
                  <a:tcPr marL="37508" marR="37508" marT="61706" marB="61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075" marR="9075" marT="9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59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Исполнение переданных государственных полномочий</a:t>
                      </a:r>
                    </a:p>
                  </a:txBody>
                  <a:tcPr marL="37508" marR="37508" marT="61706" marB="61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9075" marR="9075" marT="9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59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Резервный фонд администрации города Благовещенска</a:t>
                      </a:r>
                    </a:p>
                  </a:txBody>
                  <a:tcPr marL="37508" marR="37508" marT="61706" marB="61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9075" marR="9075" marT="9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1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Выплаты Почетным гражданам</a:t>
                      </a:r>
                    </a:p>
                  </a:txBody>
                  <a:tcPr marL="37508" marR="37508" marT="61706" marB="61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1,8</a:t>
                      </a:r>
                    </a:p>
                  </a:txBody>
                  <a:tcPr marL="9075" marR="9075" marT="9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1,9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289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Выплата гражданам за заслуги перед муниципальным образованием городом Благовещенск</a:t>
                      </a:r>
                    </a:p>
                  </a:txBody>
                  <a:tcPr marL="27743" marR="27743" marT="45643" marB="456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1,5</a:t>
                      </a:r>
                    </a:p>
                  </a:txBody>
                  <a:tcPr marL="9075" marR="9075" marT="9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5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Проведение выборов органов местного самоуправления</a:t>
                      </a:r>
                    </a:p>
                  </a:txBody>
                  <a:tcPr marL="27743" marR="27743" marT="45643" marB="456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9075" marR="9075" marT="9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0598684"/>
                  </a:ext>
                </a:extLst>
              </a:tr>
              <a:tr h="34859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Расходы на финансирование муниципального гранта</a:t>
                      </a:r>
                    </a:p>
                  </a:txBody>
                  <a:tcPr marL="27743" marR="27743" marT="45643" marB="456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4,5</a:t>
                      </a:r>
                    </a:p>
                  </a:txBody>
                  <a:tcPr marL="9075" marR="9075" marT="9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7573314"/>
                  </a:ext>
                </a:extLst>
              </a:tr>
              <a:tr h="34859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Мероприятия в области социальной политики</a:t>
                      </a:r>
                    </a:p>
                  </a:txBody>
                  <a:tcPr marL="27743" marR="27743" marT="45643" marB="456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0,3</a:t>
                      </a:r>
                    </a:p>
                  </a:txBody>
                  <a:tcPr marL="9075" marR="9075" marT="9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6447446"/>
                  </a:ext>
                </a:extLst>
              </a:tr>
              <a:tr h="34859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Дополнительное материальное обеспечение ветеранов культуры, искусства и спорта</a:t>
                      </a:r>
                    </a:p>
                  </a:txBody>
                  <a:tcPr marL="27743" marR="27743" marT="45643" marB="456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97793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2,4</a:t>
                      </a:r>
                    </a:p>
                  </a:txBody>
                  <a:tcPr marL="9075" marR="9075" marT="9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gradFill>
                      <a:gsLst>
                        <a:gs pos="0">
                          <a:srgbClr val="FFFFFF">
                            <a:alpha val="33000"/>
                          </a:srgb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98807"/>
                  </a:ext>
                </a:extLst>
              </a:tr>
            </a:tbl>
          </a:graphicData>
        </a:graphic>
      </p:graphicFrame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120D5C60-958E-4CA0-94BE-8F3E8414F085}"/>
              </a:ext>
            </a:extLst>
          </p:cNvPr>
          <p:cNvSpPr/>
          <p:nvPr/>
        </p:nvSpPr>
        <p:spPr>
          <a:xfrm>
            <a:off x="1848867" y="430450"/>
            <a:ext cx="8751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/>
            <a:r>
              <a:rPr lang="ru-RU" sz="2800" b="1" dirty="0">
                <a:latin typeface="Fjalla One"/>
                <a:ea typeface="Fjalla One"/>
                <a:cs typeface="Fjalla One"/>
                <a:sym typeface="Fjalla One"/>
              </a:rPr>
              <a:t>Непрограммные расходы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4BD94A-E895-4661-978B-68FAF9B0C788}"/>
              </a:ext>
            </a:extLst>
          </p:cNvPr>
          <p:cNvSpPr txBox="1"/>
          <p:nvPr/>
        </p:nvSpPr>
        <p:spPr>
          <a:xfrm>
            <a:off x="9948673" y="562751"/>
            <a:ext cx="145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788268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6729CC39-5007-4673-B2B3-6A31D5D98A84}"/>
              </a:ext>
            </a:extLst>
          </p:cNvPr>
          <p:cNvSpPr/>
          <p:nvPr/>
        </p:nvSpPr>
        <p:spPr>
          <a:xfrm>
            <a:off x="10382232" y="6530937"/>
            <a:ext cx="1801091" cy="166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913816B-53D1-7C4A-BC38-9233F0719E7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8" name="think-cell Slide" r:id="rId6" imgW="7761960" imgH="10047960" progId="">
                  <p:embed/>
                </p:oleObj>
              </mc:Choice>
              <mc:Fallback>
                <p:oleObj name="think-cell Slide" r:id="rId6" imgW="7761960" imgH="10047960" progId="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913816B-53D1-7C4A-BC38-9233F0719E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9A95A02-3D17-904C-B6C7-C98DE338134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sym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427375-21C2-0A42-9116-90651994F675}"/>
              </a:ext>
            </a:extLst>
          </p:cNvPr>
          <p:cNvSpPr/>
          <p:nvPr/>
        </p:nvSpPr>
        <p:spPr>
          <a:xfrm>
            <a:off x="-3476083" y="3952230"/>
            <a:ext cx="1936377" cy="1524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50F329-3CEA-894A-A7DA-D668ED67FBB6}"/>
              </a:ext>
            </a:extLst>
          </p:cNvPr>
          <p:cNvSpPr/>
          <p:nvPr/>
        </p:nvSpPr>
        <p:spPr>
          <a:xfrm>
            <a:off x="-3487477" y="6096000"/>
            <a:ext cx="1936377" cy="1524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075C94-7515-1848-AFFE-F3CE5414B237}"/>
              </a:ext>
            </a:extLst>
          </p:cNvPr>
          <p:cNvSpPr/>
          <p:nvPr/>
        </p:nvSpPr>
        <p:spPr>
          <a:xfrm>
            <a:off x="13646523" y="555096"/>
            <a:ext cx="1936377" cy="1524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89C8C5-F5A1-B54A-B21D-64C144164F07}"/>
              </a:ext>
            </a:extLst>
          </p:cNvPr>
          <p:cNvSpPr/>
          <p:nvPr/>
        </p:nvSpPr>
        <p:spPr>
          <a:xfrm>
            <a:off x="-2188196" y="1583395"/>
            <a:ext cx="2115671" cy="1524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014C2E-105D-664E-958F-1C048D3E06C2}"/>
              </a:ext>
            </a:extLst>
          </p:cNvPr>
          <p:cNvGrpSpPr/>
          <p:nvPr/>
        </p:nvGrpSpPr>
        <p:grpSpPr>
          <a:xfrm>
            <a:off x="5613219" y="975733"/>
            <a:ext cx="575038" cy="588537"/>
            <a:chOff x="8455025" y="3617913"/>
            <a:chExt cx="338138" cy="346076"/>
          </a:xfrm>
        </p:grpSpPr>
        <p:sp>
          <p:nvSpPr>
            <p:cNvPr id="20" name="Oval 294">
              <a:extLst>
                <a:ext uri="{FF2B5EF4-FFF2-40B4-BE49-F238E27FC236}">
                  <a16:creationId xmlns:a16="http://schemas.microsoft.com/office/drawing/2014/main" id="{775E9CC0-A7FE-E34F-8F97-7AEBF40F5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5188" y="3617913"/>
              <a:ext cx="104775" cy="104775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95">
              <a:extLst>
                <a:ext uri="{FF2B5EF4-FFF2-40B4-BE49-F238E27FC236}">
                  <a16:creationId xmlns:a16="http://schemas.microsoft.com/office/drawing/2014/main" id="{AFC1168D-C81B-6F47-9AEA-379DAB225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3752851"/>
              <a:ext cx="165100" cy="211138"/>
            </a:xfrm>
            <a:custGeom>
              <a:avLst/>
              <a:gdLst>
                <a:gd name="T0" fmla="*/ 44 w 44"/>
                <a:gd name="T1" fmla="*/ 0 h 56"/>
                <a:gd name="T2" fmla="*/ 0 w 44"/>
                <a:gd name="T3" fmla="*/ 0 h 56"/>
                <a:gd name="T4" fmla="*/ 14 w 44"/>
                <a:gd name="T5" fmla="*/ 30 h 56"/>
                <a:gd name="T6" fmla="*/ 14 w 44"/>
                <a:gd name="T7" fmla="*/ 56 h 56"/>
                <a:gd name="T8" fmla="*/ 30 w 44"/>
                <a:gd name="T9" fmla="*/ 56 h 56"/>
                <a:gd name="T10" fmla="*/ 30 w 44"/>
                <a:gd name="T11" fmla="*/ 30 h 56"/>
                <a:gd name="T12" fmla="*/ 44 w 44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6">
                  <a:moveTo>
                    <a:pt x="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7" y="26"/>
                    <a:pt x="14" y="30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8" y="26"/>
                    <a:pt x="44" y="16"/>
                    <a:pt x="44" y="0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96">
              <a:extLst>
                <a:ext uri="{FF2B5EF4-FFF2-40B4-BE49-F238E27FC236}">
                  <a16:creationId xmlns:a16="http://schemas.microsoft.com/office/drawing/2014/main" id="{1122046D-C736-B44A-9BE5-876F6B936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8" y="3752851"/>
              <a:ext cx="30163" cy="104775"/>
            </a:xfrm>
            <a:custGeom>
              <a:avLst/>
              <a:gdLst>
                <a:gd name="T0" fmla="*/ 14 w 19"/>
                <a:gd name="T1" fmla="*/ 0 h 66"/>
                <a:gd name="T2" fmla="*/ 4 w 19"/>
                <a:gd name="T3" fmla="*/ 0 h 66"/>
                <a:gd name="T4" fmla="*/ 0 w 19"/>
                <a:gd name="T5" fmla="*/ 57 h 66"/>
                <a:gd name="T6" fmla="*/ 9 w 19"/>
                <a:gd name="T7" fmla="*/ 66 h 66"/>
                <a:gd name="T8" fmla="*/ 19 w 19"/>
                <a:gd name="T9" fmla="*/ 57 h 66"/>
                <a:gd name="T10" fmla="*/ 14 w 19"/>
                <a:gd name="T11" fmla="*/ 0 h 66"/>
                <a:gd name="T12" fmla="*/ 14 w 19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6">
                  <a:moveTo>
                    <a:pt x="14" y="0"/>
                  </a:moveTo>
                  <a:lnTo>
                    <a:pt x="4" y="0"/>
                  </a:lnTo>
                  <a:lnTo>
                    <a:pt x="0" y="57"/>
                  </a:lnTo>
                  <a:lnTo>
                    <a:pt x="9" y="66"/>
                  </a:lnTo>
                  <a:lnTo>
                    <a:pt x="19" y="57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97">
              <a:extLst>
                <a:ext uri="{FF2B5EF4-FFF2-40B4-BE49-F238E27FC236}">
                  <a16:creationId xmlns:a16="http://schemas.microsoft.com/office/drawing/2014/main" id="{7D43096B-E29A-9149-B991-25FA04005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000" y="3632201"/>
              <a:ext cx="157163" cy="211138"/>
            </a:xfrm>
            <a:custGeom>
              <a:avLst/>
              <a:gdLst>
                <a:gd name="T0" fmla="*/ 9 w 99"/>
                <a:gd name="T1" fmla="*/ 133 h 133"/>
                <a:gd name="T2" fmla="*/ 99 w 99"/>
                <a:gd name="T3" fmla="*/ 133 h 133"/>
                <a:gd name="T4" fmla="*/ 99 w 99"/>
                <a:gd name="T5" fmla="*/ 0 h 133"/>
                <a:gd name="T6" fmla="*/ 0 w 99"/>
                <a:gd name="T7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133">
                  <a:moveTo>
                    <a:pt x="9" y="133"/>
                  </a:moveTo>
                  <a:lnTo>
                    <a:pt x="99" y="133"/>
                  </a:lnTo>
                  <a:lnTo>
                    <a:pt x="99" y="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Line 298">
              <a:extLst>
                <a:ext uri="{FF2B5EF4-FFF2-40B4-BE49-F238E27FC236}">
                  <a16:creationId xmlns:a16="http://schemas.microsoft.com/office/drawing/2014/main" id="{F23B346B-FCC6-6D4B-87CB-32BEFC6A1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58225" y="3813176"/>
              <a:ext cx="9048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Line 299">
              <a:extLst>
                <a:ext uri="{FF2B5EF4-FFF2-40B4-BE49-F238E27FC236}">
                  <a16:creationId xmlns:a16="http://schemas.microsoft.com/office/drawing/2014/main" id="{9AC6BECA-72FF-1E41-A8BA-DDE885D2E8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88388" y="3752851"/>
              <a:ext cx="0" cy="6032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Line 300">
              <a:extLst>
                <a:ext uri="{FF2B5EF4-FFF2-40B4-BE49-F238E27FC236}">
                  <a16:creationId xmlns:a16="http://schemas.microsoft.com/office/drawing/2014/main" id="{4D1E5218-267F-AA46-A110-8EC37146B5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18550" y="3722688"/>
              <a:ext cx="0" cy="90488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Line 301">
              <a:extLst>
                <a:ext uri="{FF2B5EF4-FFF2-40B4-BE49-F238E27FC236}">
                  <a16:creationId xmlns:a16="http://schemas.microsoft.com/office/drawing/2014/main" id="{98367FF4-8E37-2846-9449-EADF52462A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48713" y="3676651"/>
              <a:ext cx="0" cy="13652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7A59F74-0FB4-D347-B1C0-6065C93B248C}"/>
              </a:ext>
            </a:extLst>
          </p:cNvPr>
          <p:cNvGrpSpPr/>
          <p:nvPr/>
        </p:nvGrpSpPr>
        <p:grpSpPr>
          <a:xfrm>
            <a:off x="7948961" y="975733"/>
            <a:ext cx="565204" cy="588538"/>
            <a:chOff x="4833938" y="3609975"/>
            <a:chExt cx="346075" cy="360363"/>
          </a:xfrm>
          <a:solidFill>
            <a:schemeClr val="bg1"/>
          </a:solidFill>
        </p:grpSpPr>
        <p:sp>
          <p:nvSpPr>
            <p:cNvPr id="35" name="Freeform 1751">
              <a:extLst>
                <a:ext uri="{FF2B5EF4-FFF2-40B4-BE49-F238E27FC236}">
                  <a16:creationId xmlns:a16="http://schemas.microsoft.com/office/drawing/2014/main" id="{CCA7D31E-C925-BC4F-B1E0-60E328435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3789363"/>
              <a:ext cx="104775" cy="180975"/>
            </a:xfrm>
            <a:custGeom>
              <a:avLst/>
              <a:gdLst>
                <a:gd name="T0" fmla="*/ 14 w 28"/>
                <a:gd name="T1" fmla="*/ 48 h 48"/>
                <a:gd name="T2" fmla="*/ 13 w 28"/>
                <a:gd name="T3" fmla="*/ 48 h 48"/>
                <a:gd name="T4" fmla="*/ 1 w 28"/>
                <a:gd name="T5" fmla="*/ 39 h 48"/>
                <a:gd name="T6" fmla="*/ 0 w 28"/>
                <a:gd name="T7" fmla="*/ 38 h 48"/>
                <a:gd name="T8" fmla="*/ 0 w 28"/>
                <a:gd name="T9" fmla="*/ 2 h 48"/>
                <a:gd name="T10" fmla="*/ 2 w 28"/>
                <a:gd name="T11" fmla="*/ 0 h 48"/>
                <a:gd name="T12" fmla="*/ 4 w 28"/>
                <a:gd name="T13" fmla="*/ 2 h 48"/>
                <a:gd name="T14" fmla="*/ 4 w 28"/>
                <a:gd name="T15" fmla="*/ 37 h 48"/>
                <a:gd name="T16" fmla="*/ 14 w 28"/>
                <a:gd name="T17" fmla="*/ 44 h 48"/>
                <a:gd name="T18" fmla="*/ 24 w 28"/>
                <a:gd name="T19" fmla="*/ 37 h 48"/>
                <a:gd name="T20" fmla="*/ 24 w 28"/>
                <a:gd name="T21" fmla="*/ 2 h 48"/>
                <a:gd name="T22" fmla="*/ 26 w 28"/>
                <a:gd name="T23" fmla="*/ 0 h 48"/>
                <a:gd name="T24" fmla="*/ 28 w 28"/>
                <a:gd name="T25" fmla="*/ 2 h 48"/>
                <a:gd name="T26" fmla="*/ 28 w 28"/>
                <a:gd name="T27" fmla="*/ 38 h 48"/>
                <a:gd name="T28" fmla="*/ 27 w 28"/>
                <a:gd name="T29" fmla="*/ 39 h 48"/>
                <a:gd name="T30" fmla="*/ 15 w 28"/>
                <a:gd name="T31" fmla="*/ 48 h 48"/>
                <a:gd name="T32" fmla="*/ 14 w 28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48">
                  <a:moveTo>
                    <a:pt x="14" y="48"/>
                  </a:moveTo>
                  <a:cubicBezTo>
                    <a:pt x="14" y="48"/>
                    <a:pt x="13" y="48"/>
                    <a:pt x="13" y="48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9"/>
                    <a:pt x="0" y="38"/>
                    <a:pt x="0" y="3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5" y="0"/>
                    <a:pt x="26" y="0"/>
                  </a:cubicBezTo>
                  <a:cubicBezTo>
                    <a:pt x="27" y="0"/>
                    <a:pt x="28" y="1"/>
                    <a:pt x="28" y="2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9"/>
                    <a:pt x="27" y="3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5" y="48"/>
                    <a:pt x="14" y="48"/>
                    <a:pt x="14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1752">
              <a:extLst>
                <a:ext uri="{FF2B5EF4-FFF2-40B4-BE49-F238E27FC236}">
                  <a16:creationId xmlns:a16="http://schemas.microsoft.com/office/drawing/2014/main" id="{4B2C490E-0895-0F41-ADF3-B2FDE805B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3938" y="3759200"/>
              <a:ext cx="104775" cy="76200"/>
            </a:xfrm>
            <a:custGeom>
              <a:avLst/>
              <a:gdLst>
                <a:gd name="T0" fmla="*/ 14 w 28"/>
                <a:gd name="T1" fmla="*/ 20 h 20"/>
                <a:gd name="T2" fmla="*/ 13 w 28"/>
                <a:gd name="T3" fmla="*/ 20 h 20"/>
                <a:gd name="T4" fmla="*/ 1 w 28"/>
                <a:gd name="T5" fmla="*/ 12 h 20"/>
                <a:gd name="T6" fmla="*/ 0 w 28"/>
                <a:gd name="T7" fmla="*/ 10 h 20"/>
                <a:gd name="T8" fmla="*/ 1 w 28"/>
                <a:gd name="T9" fmla="*/ 8 h 20"/>
                <a:gd name="T10" fmla="*/ 13 w 28"/>
                <a:gd name="T11" fmla="*/ 0 h 20"/>
                <a:gd name="T12" fmla="*/ 15 w 28"/>
                <a:gd name="T13" fmla="*/ 0 h 20"/>
                <a:gd name="T14" fmla="*/ 27 w 28"/>
                <a:gd name="T15" fmla="*/ 8 h 20"/>
                <a:gd name="T16" fmla="*/ 28 w 28"/>
                <a:gd name="T17" fmla="*/ 10 h 20"/>
                <a:gd name="T18" fmla="*/ 27 w 28"/>
                <a:gd name="T19" fmla="*/ 12 h 20"/>
                <a:gd name="T20" fmla="*/ 15 w 28"/>
                <a:gd name="T21" fmla="*/ 20 h 20"/>
                <a:gd name="T22" fmla="*/ 14 w 28"/>
                <a:gd name="T23" fmla="*/ 20 h 20"/>
                <a:gd name="T24" fmla="*/ 6 w 28"/>
                <a:gd name="T25" fmla="*/ 10 h 20"/>
                <a:gd name="T26" fmla="*/ 14 w 28"/>
                <a:gd name="T27" fmla="*/ 16 h 20"/>
                <a:gd name="T28" fmla="*/ 22 w 28"/>
                <a:gd name="T29" fmla="*/ 10 h 20"/>
                <a:gd name="T30" fmla="*/ 14 w 28"/>
                <a:gd name="T31" fmla="*/ 4 h 20"/>
                <a:gd name="T32" fmla="*/ 6 w 28"/>
                <a:gd name="T3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0">
                  <a:moveTo>
                    <a:pt x="14" y="20"/>
                  </a:moveTo>
                  <a:cubicBezTo>
                    <a:pt x="14" y="20"/>
                    <a:pt x="13" y="20"/>
                    <a:pt x="13" y="2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1" y="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1"/>
                    <a:pt x="28" y="11"/>
                    <a:pt x="27" y="12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20"/>
                  </a:cubicBezTo>
                  <a:close/>
                  <a:moveTo>
                    <a:pt x="6" y="10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4" y="4"/>
                    <a:pt x="14" y="4"/>
                    <a:pt x="14" y="4"/>
                  </a:cubicBezTo>
                  <a:lnTo>
                    <a:pt x="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1753">
              <a:extLst>
                <a:ext uri="{FF2B5EF4-FFF2-40B4-BE49-F238E27FC236}">
                  <a16:creationId xmlns:a16="http://schemas.microsoft.com/office/drawing/2014/main" id="{A41E696F-87B6-C44C-8500-7194B9EAA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388" y="3819525"/>
              <a:ext cx="15875" cy="150813"/>
            </a:xfrm>
            <a:custGeom>
              <a:avLst/>
              <a:gdLst>
                <a:gd name="T0" fmla="*/ 2 w 4"/>
                <a:gd name="T1" fmla="*/ 40 h 40"/>
                <a:gd name="T2" fmla="*/ 0 w 4"/>
                <a:gd name="T3" fmla="*/ 38 h 40"/>
                <a:gd name="T4" fmla="*/ 0 w 4"/>
                <a:gd name="T5" fmla="*/ 2 h 40"/>
                <a:gd name="T6" fmla="*/ 2 w 4"/>
                <a:gd name="T7" fmla="*/ 0 h 40"/>
                <a:gd name="T8" fmla="*/ 4 w 4"/>
                <a:gd name="T9" fmla="*/ 2 h 40"/>
                <a:gd name="T10" fmla="*/ 4 w 4"/>
                <a:gd name="T11" fmla="*/ 38 h 40"/>
                <a:gd name="T12" fmla="*/ 2 w 4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0">
                  <a:moveTo>
                    <a:pt x="2" y="40"/>
                  </a:moveTo>
                  <a:cubicBezTo>
                    <a:pt x="1" y="40"/>
                    <a:pt x="0" y="39"/>
                    <a:pt x="0" y="3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3" y="40"/>
                    <a:pt x="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1754">
              <a:extLst>
                <a:ext uri="{FF2B5EF4-FFF2-40B4-BE49-F238E27FC236}">
                  <a16:creationId xmlns:a16="http://schemas.microsoft.com/office/drawing/2014/main" id="{AFF2C192-6280-3E4D-91AE-687A88379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3714750"/>
              <a:ext cx="104775" cy="255588"/>
            </a:xfrm>
            <a:custGeom>
              <a:avLst/>
              <a:gdLst>
                <a:gd name="T0" fmla="*/ 14 w 28"/>
                <a:gd name="T1" fmla="*/ 68 h 68"/>
                <a:gd name="T2" fmla="*/ 13 w 28"/>
                <a:gd name="T3" fmla="*/ 68 h 68"/>
                <a:gd name="T4" fmla="*/ 1 w 28"/>
                <a:gd name="T5" fmla="*/ 59 h 68"/>
                <a:gd name="T6" fmla="*/ 0 w 28"/>
                <a:gd name="T7" fmla="*/ 58 h 68"/>
                <a:gd name="T8" fmla="*/ 0 w 28"/>
                <a:gd name="T9" fmla="*/ 2 h 68"/>
                <a:gd name="T10" fmla="*/ 2 w 28"/>
                <a:gd name="T11" fmla="*/ 0 h 68"/>
                <a:gd name="T12" fmla="*/ 4 w 28"/>
                <a:gd name="T13" fmla="*/ 2 h 68"/>
                <a:gd name="T14" fmla="*/ 4 w 28"/>
                <a:gd name="T15" fmla="*/ 57 h 68"/>
                <a:gd name="T16" fmla="*/ 14 w 28"/>
                <a:gd name="T17" fmla="*/ 64 h 68"/>
                <a:gd name="T18" fmla="*/ 24 w 28"/>
                <a:gd name="T19" fmla="*/ 57 h 68"/>
                <a:gd name="T20" fmla="*/ 24 w 28"/>
                <a:gd name="T21" fmla="*/ 2 h 68"/>
                <a:gd name="T22" fmla="*/ 26 w 28"/>
                <a:gd name="T23" fmla="*/ 0 h 68"/>
                <a:gd name="T24" fmla="*/ 28 w 28"/>
                <a:gd name="T25" fmla="*/ 2 h 68"/>
                <a:gd name="T26" fmla="*/ 28 w 28"/>
                <a:gd name="T27" fmla="*/ 58 h 68"/>
                <a:gd name="T28" fmla="*/ 27 w 28"/>
                <a:gd name="T29" fmla="*/ 59 h 68"/>
                <a:gd name="T30" fmla="*/ 15 w 28"/>
                <a:gd name="T31" fmla="*/ 68 h 68"/>
                <a:gd name="T32" fmla="*/ 14 w 28"/>
                <a:gd name="T3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68">
                  <a:moveTo>
                    <a:pt x="14" y="68"/>
                  </a:moveTo>
                  <a:cubicBezTo>
                    <a:pt x="14" y="68"/>
                    <a:pt x="13" y="68"/>
                    <a:pt x="13" y="6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59"/>
                    <a:pt x="0" y="58"/>
                    <a:pt x="0" y="5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5" y="0"/>
                    <a:pt x="26" y="0"/>
                  </a:cubicBezTo>
                  <a:cubicBezTo>
                    <a:pt x="27" y="0"/>
                    <a:pt x="28" y="1"/>
                    <a:pt x="28" y="2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9"/>
                    <a:pt x="27" y="59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68"/>
                    <a:pt x="14" y="68"/>
                    <a:pt x="1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1755">
              <a:extLst>
                <a:ext uri="{FF2B5EF4-FFF2-40B4-BE49-F238E27FC236}">
                  <a16:creationId xmlns:a16="http://schemas.microsoft.com/office/drawing/2014/main" id="{F678DC17-1FA0-BA4C-96BD-299233B18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4588" y="3684588"/>
              <a:ext cx="104775" cy="74613"/>
            </a:xfrm>
            <a:custGeom>
              <a:avLst/>
              <a:gdLst>
                <a:gd name="T0" fmla="*/ 14 w 28"/>
                <a:gd name="T1" fmla="*/ 20 h 20"/>
                <a:gd name="T2" fmla="*/ 13 w 28"/>
                <a:gd name="T3" fmla="*/ 20 h 20"/>
                <a:gd name="T4" fmla="*/ 1 w 28"/>
                <a:gd name="T5" fmla="*/ 12 h 20"/>
                <a:gd name="T6" fmla="*/ 0 w 28"/>
                <a:gd name="T7" fmla="*/ 10 h 20"/>
                <a:gd name="T8" fmla="*/ 1 w 28"/>
                <a:gd name="T9" fmla="*/ 8 h 20"/>
                <a:gd name="T10" fmla="*/ 13 w 28"/>
                <a:gd name="T11" fmla="*/ 0 h 20"/>
                <a:gd name="T12" fmla="*/ 15 w 28"/>
                <a:gd name="T13" fmla="*/ 0 h 20"/>
                <a:gd name="T14" fmla="*/ 27 w 28"/>
                <a:gd name="T15" fmla="*/ 8 h 20"/>
                <a:gd name="T16" fmla="*/ 28 w 28"/>
                <a:gd name="T17" fmla="*/ 10 h 20"/>
                <a:gd name="T18" fmla="*/ 27 w 28"/>
                <a:gd name="T19" fmla="*/ 12 h 20"/>
                <a:gd name="T20" fmla="*/ 15 w 28"/>
                <a:gd name="T21" fmla="*/ 20 h 20"/>
                <a:gd name="T22" fmla="*/ 14 w 28"/>
                <a:gd name="T23" fmla="*/ 20 h 20"/>
                <a:gd name="T24" fmla="*/ 6 w 28"/>
                <a:gd name="T25" fmla="*/ 10 h 20"/>
                <a:gd name="T26" fmla="*/ 14 w 28"/>
                <a:gd name="T27" fmla="*/ 16 h 20"/>
                <a:gd name="T28" fmla="*/ 22 w 28"/>
                <a:gd name="T29" fmla="*/ 10 h 20"/>
                <a:gd name="T30" fmla="*/ 14 w 28"/>
                <a:gd name="T31" fmla="*/ 4 h 20"/>
                <a:gd name="T32" fmla="*/ 6 w 28"/>
                <a:gd name="T3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0">
                  <a:moveTo>
                    <a:pt x="14" y="20"/>
                  </a:moveTo>
                  <a:cubicBezTo>
                    <a:pt x="14" y="20"/>
                    <a:pt x="13" y="20"/>
                    <a:pt x="13" y="2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1" y="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1"/>
                    <a:pt x="28" y="11"/>
                    <a:pt x="27" y="12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20"/>
                  </a:cubicBezTo>
                  <a:close/>
                  <a:moveTo>
                    <a:pt x="6" y="10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4" y="4"/>
                    <a:pt x="14" y="4"/>
                    <a:pt x="14" y="4"/>
                  </a:cubicBezTo>
                  <a:lnTo>
                    <a:pt x="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1756">
              <a:extLst>
                <a:ext uri="{FF2B5EF4-FFF2-40B4-BE49-F238E27FC236}">
                  <a16:creationId xmlns:a16="http://schemas.microsoft.com/office/drawing/2014/main" id="{40CB5338-98D8-3640-A38C-E0F671F03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3744913"/>
              <a:ext cx="15875" cy="225425"/>
            </a:xfrm>
            <a:custGeom>
              <a:avLst/>
              <a:gdLst>
                <a:gd name="T0" fmla="*/ 2 w 4"/>
                <a:gd name="T1" fmla="*/ 60 h 60"/>
                <a:gd name="T2" fmla="*/ 0 w 4"/>
                <a:gd name="T3" fmla="*/ 58 h 60"/>
                <a:gd name="T4" fmla="*/ 0 w 4"/>
                <a:gd name="T5" fmla="*/ 2 h 60"/>
                <a:gd name="T6" fmla="*/ 2 w 4"/>
                <a:gd name="T7" fmla="*/ 0 h 60"/>
                <a:gd name="T8" fmla="*/ 4 w 4"/>
                <a:gd name="T9" fmla="*/ 2 h 60"/>
                <a:gd name="T10" fmla="*/ 4 w 4"/>
                <a:gd name="T11" fmla="*/ 58 h 60"/>
                <a:gd name="T12" fmla="*/ 2 w 4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0">
                  <a:moveTo>
                    <a:pt x="2" y="60"/>
                  </a:moveTo>
                  <a:cubicBezTo>
                    <a:pt x="1" y="60"/>
                    <a:pt x="0" y="59"/>
                    <a:pt x="0" y="5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9"/>
                    <a:pt x="3" y="60"/>
                    <a:pt x="2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1757">
              <a:extLst>
                <a:ext uri="{FF2B5EF4-FFF2-40B4-BE49-F238E27FC236}">
                  <a16:creationId xmlns:a16="http://schemas.microsoft.com/office/drawing/2014/main" id="{8EA5C4B2-D016-8C42-B435-83171C117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650" y="3640138"/>
              <a:ext cx="106363" cy="330200"/>
            </a:xfrm>
            <a:custGeom>
              <a:avLst/>
              <a:gdLst>
                <a:gd name="T0" fmla="*/ 14 w 28"/>
                <a:gd name="T1" fmla="*/ 88 h 88"/>
                <a:gd name="T2" fmla="*/ 13 w 28"/>
                <a:gd name="T3" fmla="*/ 88 h 88"/>
                <a:gd name="T4" fmla="*/ 1 w 28"/>
                <a:gd name="T5" fmla="*/ 79 h 88"/>
                <a:gd name="T6" fmla="*/ 0 w 28"/>
                <a:gd name="T7" fmla="*/ 78 h 88"/>
                <a:gd name="T8" fmla="*/ 0 w 28"/>
                <a:gd name="T9" fmla="*/ 2 h 88"/>
                <a:gd name="T10" fmla="*/ 2 w 28"/>
                <a:gd name="T11" fmla="*/ 0 h 88"/>
                <a:gd name="T12" fmla="*/ 4 w 28"/>
                <a:gd name="T13" fmla="*/ 2 h 88"/>
                <a:gd name="T14" fmla="*/ 4 w 28"/>
                <a:gd name="T15" fmla="*/ 77 h 88"/>
                <a:gd name="T16" fmla="*/ 14 w 28"/>
                <a:gd name="T17" fmla="*/ 84 h 88"/>
                <a:gd name="T18" fmla="*/ 24 w 28"/>
                <a:gd name="T19" fmla="*/ 77 h 88"/>
                <a:gd name="T20" fmla="*/ 24 w 28"/>
                <a:gd name="T21" fmla="*/ 2 h 88"/>
                <a:gd name="T22" fmla="*/ 26 w 28"/>
                <a:gd name="T23" fmla="*/ 0 h 88"/>
                <a:gd name="T24" fmla="*/ 28 w 28"/>
                <a:gd name="T25" fmla="*/ 2 h 88"/>
                <a:gd name="T26" fmla="*/ 28 w 28"/>
                <a:gd name="T27" fmla="*/ 78 h 88"/>
                <a:gd name="T28" fmla="*/ 27 w 28"/>
                <a:gd name="T29" fmla="*/ 79 h 88"/>
                <a:gd name="T30" fmla="*/ 15 w 28"/>
                <a:gd name="T31" fmla="*/ 88 h 88"/>
                <a:gd name="T32" fmla="*/ 14 w 28"/>
                <a:gd name="T3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88">
                  <a:moveTo>
                    <a:pt x="14" y="88"/>
                  </a:moveTo>
                  <a:cubicBezTo>
                    <a:pt x="14" y="88"/>
                    <a:pt x="13" y="88"/>
                    <a:pt x="13" y="8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0" y="79"/>
                    <a:pt x="0" y="78"/>
                    <a:pt x="0" y="7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5" y="0"/>
                    <a:pt x="26" y="0"/>
                  </a:cubicBezTo>
                  <a:cubicBezTo>
                    <a:pt x="27" y="0"/>
                    <a:pt x="28" y="1"/>
                    <a:pt x="28" y="2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8" y="78"/>
                    <a:pt x="28" y="79"/>
                    <a:pt x="27" y="79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4" y="88"/>
                    <a:pt x="1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1758">
              <a:extLst>
                <a:ext uri="{FF2B5EF4-FFF2-40B4-BE49-F238E27FC236}">
                  <a16:creationId xmlns:a16="http://schemas.microsoft.com/office/drawing/2014/main" id="{E52D8A53-E4F7-824C-B0F5-5E30C0D9C7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3650" y="3609975"/>
              <a:ext cx="106363" cy="74613"/>
            </a:xfrm>
            <a:custGeom>
              <a:avLst/>
              <a:gdLst>
                <a:gd name="T0" fmla="*/ 14 w 28"/>
                <a:gd name="T1" fmla="*/ 20 h 20"/>
                <a:gd name="T2" fmla="*/ 13 w 28"/>
                <a:gd name="T3" fmla="*/ 20 h 20"/>
                <a:gd name="T4" fmla="*/ 1 w 28"/>
                <a:gd name="T5" fmla="*/ 12 h 20"/>
                <a:gd name="T6" fmla="*/ 0 w 28"/>
                <a:gd name="T7" fmla="*/ 10 h 20"/>
                <a:gd name="T8" fmla="*/ 1 w 28"/>
                <a:gd name="T9" fmla="*/ 8 h 20"/>
                <a:gd name="T10" fmla="*/ 13 w 28"/>
                <a:gd name="T11" fmla="*/ 0 h 20"/>
                <a:gd name="T12" fmla="*/ 15 w 28"/>
                <a:gd name="T13" fmla="*/ 0 h 20"/>
                <a:gd name="T14" fmla="*/ 27 w 28"/>
                <a:gd name="T15" fmla="*/ 8 h 20"/>
                <a:gd name="T16" fmla="*/ 28 w 28"/>
                <a:gd name="T17" fmla="*/ 10 h 20"/>
                <a:gd name="T18" fmla="*/ 27 w 28"/>
                <a:gd name="T19" fmla="*/ 12 h 20"/>
                <a:gd name="T20" fmla="*/ 15 w 28"/>
                <a:gd name="T21" fmla="*/ 20 h 20"/>
                <a:gd name="T22" fmla="*/ 14 w 28"/>
                <a:gd name="T23" fmla="*/ 20 h 20"/>
                <a:gd name="T24" fmla="*/ 6 w 28"/>
                <a:gd name="T25" fmla="*/ 10 h 20"/>
                <a:gd name="T26" fmla="*/ 14 w 28"/>
                <a:gd name="T27" fmla="*/ 16 h 20"/>
                <a:gd name="T28" fmla="*/ 22 w 28"/>
                <a:gd name="T29" fmla="*/ 10 h 20"/>
                <a:gd name="T30" fmla="*/ 14 w 28"/>
                <a:gd name="T31" fmla="*/ 4 h 20"/>
                <a:gd name="T32" fmla="*/ 6 w 28"/>
                <a:gd name="T3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0">
                  <a:moveTo>
                    <a:pt x="14" y="20"/>
                  </a:moveTo>
                  <a:cubicBezTo>
                    <a:pt x="14" y="20"/>
                    <a:pt x="13" y="20"/>
                    <a:pt x="13" y="2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1" y="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1"/>
                    <a:pt x="28" y="11"/>
                    <a:pt x="27" y="12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20"/>
                  </a:cubicBezTo>
                  <a:close/>
                  <a:moveTo>
                    <a:pt x="6" y="10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4" y="4"/>
                    <a:pt x="14" y="4"/>
                    <a:pt x="14" y="4"/>
                  </a:cubicBezTo>
                  <a:lnTo>
                    <a:pt x="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1759">
              <a:extLst>
                <a:ext uri="{FF2B5EF4-FFF2-40B4-BE49-F238E27FC236}">
                  <a16:creationId xmlns:a16="http://schemas.microsoft.com/office/drawing/2014/main" id="{1F452035-CFEA-7A49-9D78-537EC92E2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688" y="3670300"/>
              <a:ext cx="14288" cy="300038"/>
            </a:xfrm>
            <a:custGeom>
              <a:avLst/>
              <a:gdLst>
                <a:gd name="T0" fmla="*/ 2 w 4"/>
                <a:gd name="T1" fmla="*/ 80 h 80"/>
                <a:gd name="T2" fmla="*/ 0 w 4"/>
                <a:gd name="T3" fmla="*/ 78 h 80"/>
                <a:gd name="T4" fmla="*/ 0 w 4"/>
                <a:gd name="T5" fmla="*/ 2 h 80"/>
                <a:gd name="T6" fmla="*/ 2 w 4"/>
                <a:gd name="T7" fmla="*/ 0 h 80"/>
                <a:gd name="T8" fmla="*/ 4 w 4"/>
                <a:gd name="T9" fmla="*/ 2 h 80"/>
                <a:gd name="T10" fmla="*/ 4 w 4"/>
                <a:gd name="T11" fmla="*/ 78 h 80"/>
                <a:gd name="T12" fmla="*/ 2 w 4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0">
                  <a:moveTo>
                    <a:pt x="2" y="80"/>
                  </a:moveTo>
                  <a:cubicBezTo>
                    <a:pt x="1" y="80"/>
                    <a:pt x="0" y="79"/>
                    <a:pt x="0" y="7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79"/>
                    <a:pt x="3" y="80"/>
                    <a:pt x="2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74F02B-1E3C-8749-B97C-8B291E6F31D2}"/>
              </a:ext>
            </a:extLst>
          </p:cNvPr>
          <p:cNvGrpSpPr/>
          <p:nvPr/>
        </p:nvGrpSpPr>
        <p:grpSpPr>
          <a:xfrm>
            <a:off x="14333143" y="1128133"/>
            <a:ext cx="588538" cy="588538"/>
            <a:chOff x="2678113" y="4700588"/>
            <a:chExt cx="346075" cy="346075"/>
          </a:xfrm>
        </p:grpSpPr>
        <p:sp>
          <p:nvSpPr>
            <p:cNvPr id="45" name="Oval 183">
              <a:extLst>
                <a:ext uri="{FF2B5EF4-FFF2-40B4-BE49-F238E27FC236}">
                  <a16:creationId xmlns:a16="http://schemas.microsoft.com/office/drawing/2014/main" id="{85F6CD4F-0CB3-EB47-9166-C1298165E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113" y="4700588"/>
              <a:ext cx="239713" cy="241300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Line 184">
              <a:extLst>
                <a:ext uri="{FF2B5EF4-FFF2-40B4-BE49-F238E27FC236}">
                  <a16:creationId xmlns:a16="http://schemas.microsoft.com/office/drawing/2014/main" id="{DBA8E38E-146C-EE42-82A4-FF0A18422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4488" y="4908550"/>
              <a:ext cx="139700" cy="138113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1B6849-195E-BE41-BDD5-510449E5B0DF}"/>
              </a:ext>
            </a:extLst>
          </p:cNvPr>
          <p:cNvGrpSpPr/>
          <p:nvPr/>
        </p:nvGrpSpPr>
        <p:grpSpPr>
          <a:xfrm>
            <a:off x="918580" y="979305"/>
            <a:ext cx="606428" cy="581393"/>
            <a:chOff x="7726363" y="2909889"/>
            <a:chExt cx="346075" cy="331788"/>
          </a:xfrm>
        </p:grpSpPr>
        <p:sp>
          <p:nvSpPr>
            <p:cNvPr id="48" name="Freeform 59">
              <a:extLst>
                <a:ext uri="{FF2B5EF4-FFF2-40B4-BE49-F238E27FC236}">
                  <a16:creationId xmlns:a16="http://schemas.microsoft.com/office/drawing/2014/main" id="{89B849B8-813E-BE4B-B899-B381D5D40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976" y="2909889"/>
              <a:ext cx="195263" cy="195263"/>
            </a:xfrm>
            <a:custGeom>
              <a:avLst/>
              <a:gdLst>
                <a:gd name="T0" fmla="*/ 123 w 123"/>
                <a:gd name="T1" fmla="*/ 123 h 123"/>
                <a:gd name="T2" fmla="*/ 123 w 123"/>
                <a:gd name="T3" fmla="*/ 0 h 123"/>
                <a:gd name="T4" fmla="*/ 0 w 123"/>
                <a:gd name="T5" fmla="*/ 0 h 123"/>
                <a:gd name="T6" fmla="*/ 0 w 123"/>
                <a:gd name="T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123">
                  <a:moveTo>
                    <a:pt x="123" y="123"/>
                  </a:moveTo>
                  <a:lnTo>
                    <a:pt x="123" y="0"/>
                  </a:lnTo>
                  <a:lnTo>
                    <a:pt x="0" y="0"/>
                  </a:lnTo>
                  <a:lnTo>
                    <a:pt x="0" y="123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Line 60">
              <a:extLst>
                <a:ext uri="{FF2B5EF4-FFF2-40B4-BE49-F238E27FC236}">
                  <a16:creationId xmlns:a16="http://schemas.microsoft.com/office/drawing/2014/main" id="{01B6BED3-363E-6440-B25B-1D57206A14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7013" y="2955926"/>
              <a:ext cx="1428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Line 61">
              <a:extLst>
                <a:ext uri="{FF2B5EF4-FFF2-40B4-BE49-F238E27FC236}">
                  <a16:creationId xmlns:a16="http://schemas.microsoft.com/office/drawing/2014/main" id="{A9C46FF6-B3D5-854A-AA4B-6251873148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7176" y="2984501"/>
              <a:ext cx="7461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" name="Line 62">
              <a:extLst>
                <a:ext uri="{FF2B5EF4-FFF2-40B4-BE49-F238E27FC236}">
                  <a16:creationId xmlns:a16="http://schemas.microsoft.com/office/drawing/2014/main" id="{092534FF-54E1-504A-82AC-035CA0479E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7013" y="3014664"/>
              <a:ext cx="104775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Line 63">
              <a:extLst>
                <a:ext uri="{FF2B5EF4-FFF2-40B4-BE49-F238E27FC236}">
                  <a16:creationId xmlns:a16="http://schemas.microsoft.com/office/drawing/2014/main" id="{8A6F4854-5F07-574C-AFD0-C14EC106E8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7013" y="3044826"/>
              <a:ext cx="104775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Line 64">
              <a:extLst>
                <a:ext uri="{FF2B5EF4-FFF2-40B4-BE49-F238E27FC236}">
                  <a16:creationId xmlns:a16="http://schemas.microsoft.com/office/drawing/2014/main" id="{362CD9CE-C4F9-5D4D-83EC-08AF91C601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7013" y="3074989"/>
              <a:ext cx="104775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65">
              <a:extLst>
                <a:ext uri="{FF2B5EF4-FFF2-40B4-BE49-F238E27FC236}">
                  <a16:creationId xmlns:a16="http://schemas.microsoft.com/office/drawing/2014/main" id="{48B0157C-8DB4-664E-AE93-DB12B538D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6363" y="3135314"/>
              <a:ext cx="346075" cy="106363"/>
            </a:xfrm>
            <a:custGeom>
              <a:avLst/>
              <a:gdLst>
                <a:gd name="T0" fmla="*/ 92 w 92"/>
                <a:gd name="T1" fmla="*/ 28 h 28"/>
                <a:gd name="T2" fmla="*/ 0 w 92"/>
                <a:gd name="T3" fmla="*/ 28 h 28"/>
                <a:gd name="T4" fmla="*/ 0 w 92"/>
                <a:gd name="T5" fmla="*/ 0 h 28"/>
                <a:gd name="T6" fmla="*/ 30 w 92"/>
                <a:gd name="T7" fmla="*/ 0 h 28"/>
                <a:gd name="T8" fmla="*/ 30 w 92"/>
                <a:gd name="T9" fmla="*/ 4 h 28"/>
                <a:gd name="T10" fmla="*/ 38 w 92"/>
                <a:gd name="T11" fmla="*/ 12 h 28"/>
                <a:gd name="T12" fmla="*/ 56 w 92"/>
                <a:gd name="T13" fmla="*/ 12 h 28"/>
                <a:gd name="T14" fmla="*/ 64 w 92"/>
                <a:gd name="T15" fmla="*/ 4 h 28"/>
                <a:gd name="T16" fmla="*/ 64 w 92"/>
                <a:gd name="T17" fmla="*/ 0 h 28"/>
                <a:gd name="T18" fmla="*/ 92 w 92"/>
                <a:gd name="T19" fmla="*/ 0 h 28"/>
                <a:gd name="T20" fmla="*/ 92 w 92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28">
                  <a:moveTo>
                    <a:pt x="92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8"/>
                    <a:pt x="34" y="12"/>
                    <a:pt x="38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60" y="12"/>
                    <a:pt x="64" y="8"/>
                    <a:pt x="64" y="4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92" y="0"/>
                    <a:pt x="92" y="0"/>
                    <a:pt x="92" y="0"/>
                  </a:cubicBezTo>
                  <a:lnTo>
                    <a:pt x="92" y="28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Freeform 66">
              <a:extLst>
                <a:ext uri="{FF2B5EF4-FFF2-40B4-BE49-F238E27FC236}">
                  <a16:creationId xmlns:a16="http://schemas.microsoft.com/office/drawing/2014/main" id="{EEF24836-9F23-064A-8B0A-2A0F654E8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6363" y="3044826"/>
              <a:ext cx="74613" cy="90488"/>
            </a:xfrm>
            <a:custGeom>
              <a:avLst/>
              <a:gdLst>
                <a:gd name="T0" fmla="*/ 0 w 47"/>
                <a:gd name="T1" fmla="*/ 57 h 57"/>
                <a:gd name="T2" fmla="*/ 33 w 47"/>
                <a:gd name="T3" fmla="*/ 0 h 57"/>
                <a:gd name="T4" fmla="*/ 47 w 47"/>
                <a:gd name="T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57">
                  <a:moveTo>
                    <a:pt x="0" y="57"/>
                  </a:moveTo>
                  <a:lnTo>
                    <a:pt x="33" y="0"/>
                  </a:lnTo>
                  <a:lnTo>
                    <a:pt x="47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Freeform 67">
              <a:extLst>
                <a:ext uri="{FF2B5EF4-FFF2-40B4-BE49-F238E27FC236}">
                  <a16:creationId xmlns:a16="http://schemas.microsoft.com/office/drawing/2014/main" id="{1D38D589-A979-DB43-AE0B-885315A80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6238" y="3044826"/>
              <a:ext cx="76200" cy="90488"/>
            </a:xfrm>
            <a:custGeom>
              <a:avLst/>
              <a:gdLst>
                <a:gd name="T0" fmla="*/ 0 w 48"/>
                <a:gd name="T1" fmla="*/ 0 h 57"/>
                <a:gd name="T2" fmla="*/ 15 w 48"/>
                <a:gd name="T3" fmla="*/ 0 h 57"/>
                <a:gd name="T4" fmla="*/ 48 w 48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57">
                  <a:moveTo>
                    <a:pt x="0" y="0"/>
                  </a:moveTo>
                  <a:lnTo>
                    <a:pt x="15" y="0"/>
                  </a:lnTo>
                  <a:lnTo>
                    <a:pt x="48" y="57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1" name="Прямоугольник: усеченные верхние углы 60">
            <a:extLst>
              <a:ext uri="{FF2B5EF4-FFF2-40B4-BE49-F238E27FC236}">
                <a16:creationId xmlns:a16="http://schemas.microsoft.com/office/drawing/2014/main" id="{62189F17-5A0B-4ED2-B1BB-8AB2BD829D3B}"/>
              </a:ext>
            </a:extLst>
          </p:cNvPr>
          <p:cNvSpPr/>
          <p:nvPr/>
        </p:nvSpPr>
        <p:spPr>
          <a:xfrm>
            <a:off x="5228351" y="2911774"/>
            <a:ext cx="1453500" cy="810000"/>
          </a:xfrm>
          <a:prstGeom prst="snip2SameRect">
            <a:avLst>
              <a:gd name="adj1" fmla="val 49985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: усеченные верхние углы 61">
            <a:extLst>
              <a:ext uri="{FF2B5EF4-FFF2-40B4-BE49-F238E27FC236}">
                <a16:creationId xmlns:a16="http://schemas.microsoft.com/office/drawing/2014/main" id="{1335F711-8FA2-441F-8CF7-A1E8D512349C}"/>
              </a:ext>
            </a:extLst>
          </p:cNvPr>
          <p:cNvSpPr/>
          <p:nvPr/>
        </p:nvSpPr>
        <p:spPr>
          <a:xfrm>
            <a:off x="1006790" y="2924653"/>
            <a:ext cx="1456887" cy="810000"/>
          </a:xfrm>
          <a:prstGeom prst="snip2SameRect">
            <a:avLst>
              <a:gd name="adj1" fmla="val 49985"/>
              <a:gd name="adj2" fmla="val 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: усеченные верхние углы 62">
            <a:extLst>
              <a:ext uri="{FF2B5EF4-FFF2-40B4-BE49-F238E27FC236}">
                <a16:creationId xmlns:a16="http://schemas.microsoft.com/office/drawing/2014/main" id="{F6BA2CFB-BFD3-415B-8EF6-E63BE95D4358}"/>
              </a:ext>
            </a:extLst>
          </p:cNvPr>
          <p:cNvSpPr/>
          <p:nvPr/>
        </p:nvSpPr>
        <p:spPr>
          <a:xfrm>
            <a:off x="3042772" y="2909899"/>
            <a:ext cx="1453991" cy="810000"/>
          </a:xfrm>
          <a:prstGeom prst="snip2SameRect">
            <a:avLst>
              <a:gd name="adj1" fmla="val 49985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: усеченные верхние углы 63">
            <a:extLst>
              <a:ext uri="{FF2B5EF4-FFF2-40B4-BE49-F238E27FC236}">
                <a16:creationId xmlns:a16="http://schemas.microsoft.com/office/drawing/2014/main" id="{A1AF6FCD-6008-4149-9870-A9E54CE310A9}"/>
              </a:ext>
            </a:extLst>
          </p:cNvPr>
          <p:cNvSpPr/>
          <p:nvPr/>
        </p:nvSpPr>
        <p:spPr>
          <a:xfrm>
            <a:off x="7423375" y="2929250"/>
            <a:ext cx="1462499" cy="810000"/>
          </a:xfrm>
          <a:prstGeom prst="snip2SameRect">
            <a:avLst>
              <a:gd name="adj1" fmla="val 49985"/>
              <a:gd name="adj2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: усеченные верхние углы 64">
            <a:extLst>
              <a:ext uri="{FF2B5EF4-FFF2-40B4-BE49-F238E27FC236}">
                <a16:creationId xmlns:a16="http://schemas.microsoft.com/office/drawing/2014/main" id="{2E4BA18C-A9E0-47EC-B347-E48C2E844647}"/>
              </a:ext>
            </a:extLst>
          </p:cNvPr>
          <p:cNvSpPr/>
          <p:nvPr/>
        </p:nvSpPr>
        <p:spPr>
          <a:xfrm>
            <a:off x="9714509" y="2929250"/>
            <a:ext cx="1453500" cy="810000"/>
          </a:xfrm>
          <a:prstGeom prst="snip2SameRect">
            <a:avLst>
              <a:gd name="adj1" fmla="val 49985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олилиния: фигура 65">
            <a:extLst>
              <a:ext uri="{FF2B5EF4-FFF2-40B4-BE49-F238E27FC236}">
                <a16:creationId xmlns:a16="http://schemas.microsoft.com/office/drawing/2014/main" id="{6176A545-DA9B-4159-AF37-D6036795CFFB}"/>
              </a:ext>
            </a:extLst>
          </p:cNvPr>
          <p:cNvSpPr/>
          <p:nvPr/>
        </p:nvSpPr>
        <p:spPr>
          <a:xfrm>
            <a:off x="392837" y="3302998"/>
            <a:ext cx="11769479" cy="1854327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bg1"/>
          </a:solidFill>
          <a:ln w="107950">
            <a:noFill/>
          </a:ln>
          <a:effectLst>
            <a:outerShdw blurRad="635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7" name="Полилиния: фигура 66">
            <a:extLst>
              <a:ext uri="{FF2B5EF4-FFF2-40B4-BE49-F238E27FC236}">
                <a16:creationId xmlns:a16="http://schemas.microsoft.com/office/drawing/2014/main" id="{CF25D5BA-4549-46C4-98E9-48A2E229FEFD}"/>
              </a:ext>
            </a:extLst>
          </p:cNvPr>
          <p:cNvSpPr/>
          <p:nvPr/>
        </p:nvSpPr>
        <p:spPr>
          <a:xfrm>
            <a:off x="422522" y="3631542"/>
            <a:ext cx="10515600" cy="1537447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8" name="Полилиния: фигура 67">
            <a:extLst>
              <a:ext uri="{FF2B5EF4-FFF2-40B4-BE49-F238E27FC236}">
                <a16:creationId xmlns:a16="http://schemas.microsoft.com/office/drawing/2014/main" id="{AA11AABA-0DC1-4DFD-8DEA-061EC2FA9D47}"/>
              </a:ext>
            </a:extLst>
          </p:cNvPr>
          <p:cNvSpPr/>
          <p:nvPr/>
        </p:nvSpPr>
        <p:spPr>
          <a:xfrm rot="5400000">
            <a:off x="8673488" y="4378301"/>
            <a:ext cx="3535070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5"/>
          </a:solidFill>
          <a:ln w="10795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AD4656D5-99CF-4A72-9091-688D37A8C06A}"/>
              </a:ext>
            </a:extLst>
          </p:cNvPr>
          <p:cNvSpPr/>
          <p:nvPr/>
        </p:nvSpPr>
        <p:spPr>
          <a:xfrm>
            <a:off x="6153323" y="3748817"/>
            <a:ext cx="1823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Century Gothic"/>
              </a:rPr>
              <a:t>Официальный портал Правительства Амурской области</a:t>
            </a:r>
            <a:endParaRPr lang="ru-RU" sz="1200" dirty="0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45C4D91-C5A5-4E1F-90BA-BC5DB00212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976" y="5283455"/>
            <a:ext cx="558125" cy="558125"/>
          </a:xfrm>
          <a:prstGeom prst="rect">
            <a:avLst/>
          </a:prstGeom>
        </p:spPr>
      </p:pic>
      <p:sp>
        <p:nvSpPr>
          <p:cNvPr id="71" name="Полилиния: фигура 70">
            <a:extLst>
              <a:ext uri="{FF2B5EF4-FFF2-40B4-BE49-F238E27FC236}">
                <a16:creationId xmlns:a16="http://schemas.microsoft.com/office/drawing/2014/main" id="{A084AA3A-0CB2-44ED-95F0-E3993A707538}"/>
              </a:ext>
            </a:extLst>
          </p:cNvPr>
          <p:cNvSpPr/>
          <p:nvPr/>
        </p:nvSpPr>
        <p:spPr>
          <a:xfrm rot="5400000">
            <a:off x="6374098" y="4394603"/>
            <a:ext cx="3580575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rgbClr val="E1361F"/>
          </a:solidFill>
          <a:ln w="10795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ED3882B1-0256-4BA7-95F7-3AD5B1F97CA5}"/>
              </a:ext>
            </a:extLst>
          </p:cNvPr>
          <p:cNvSpPr/>
          <p:nvPr/>
        </p:nvSpPr>
        <p:spPr>
          <a:xfrm>
            <a:off x="3944535" y="3733427"/>
            <a:ext cx="1823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Century Gothic"/>
              </a:rPr>
              <a:t>Официальный сайт Российской Федерации для размещения информации о проведении торгов</a:t>
            </a:r>
            <a:endParaRPr lang="ru-RU" sz="1200" dirty="0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EEDEDBED-8AF7-49D1-9DDE-04B88225AC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917085" y="5330619"/>
            <a:ext cx="404429" cy="404429"/>
          </a:xfrm>
          <a:prstGeom prst="rect">
            <a:avLst/>
          </a:prstGeom>
        </p:spPr>
      </p:pic>
      <p:sp>
        <p:nvSpPr>
          <p:cNvPr id="74" name="Полилиния: фигура 73">
            <a:extLst>
              <a:ext uri="{FF2B5EF4-FFF2-40B4-BE49-F238E27FC236}">
                <a16:creationId xmlns:a16="http://schemas.microsoft.com/office/drawing/2014/main" id="{A88D0727-AB6F-4C67-AD53-E090AF8376B1}"/>
              </a:ext>
            </a:extLst>
          </p:cNvPr>
          <p:cNvSpPr/>
          <p:nvPr/>
        </p:nvSpPr>
        <p:spPr>
          <a:xfrm rot="5400000">
            <a:off x="1959171" y="4402356"/>
            <a:ext cx="3624336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2"/>
          </a:solidFill>
          <a:ln w="10795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9506B29D-4E3F-4A8F-8DCD-A7BF8832A135}"/>
              </a:ext>
            </a:extLst>
          </p:cNvPr>
          <p:cNvSpPr/>
          <p:nvPr/>
        </p:nvSpPr>
        <p:spPr>
          <a:xfrm>
            <a:off x="2031509" y="3779288"/>
            <a:ext cx="13371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/>
            <a:r>
              <a:rPr lang="ru-RU" sz="1200" b="1" dirty="0">
                <a:solidFill>
                  <a:schemeClr val="tx1"/>
                </a:solidFill>
                <a:latin typeface="Century Gothic"/>
              </a:rPr>
              <a:t>Электронный портал государственных услуг для физических и юридических лиц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10225317-3347-44D1-86C6-553E0FD5B7B0}"/>
              </a:ext>
            </a:extLst>
          </p:cNvPr>
          <p:cNvSpPr/>
          <p:nvPr/>
        </p:nvSpPr>
        <p:spPr>
          <a:xfrm rot="16200000">
            <a:off x="2081423" y="4349139"/>
            <a:ext cx="3302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ru-RU" sz="2000" b="1" i="1" dirty="0">
                <a:solidFill>
                  <a:srgbClr val="BF1363"/>
                </a:solidFill>
                <a:latin typeface="Century Gothic"/>
              </a:rPr>
              <a:t>https://www.gosuslugi.ru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5B6A30F-288A-489C-B540-6A730C430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660488" y="5299553"/>
            <a:ext cx="404429" cy="404429"/>
          </a:xfrm>
          <a:prstGeom prst="rect">
            <a:avLst/>
          </a:prstGeom>
        </p:spPr>
      </p:pic>
      <p:sp>
        <p:nvSpPr>
          <p:cNvPr id="78" name="Полилиния: фигура 77">
            <a:extLst>
              <a:ext uri="{FF2B5EF4-FFF2-40B4-BE49-F238E27FC236}">
                <a16:creationId xmlns:a16="http://schemas.microsoft.com/office/drawing/2014/main" id="{954DFADE-6AF7-43B7-AF88-1C3C75670C74}"/>
              </a:ext>
            </a:extLst>
          </p:cNvPr>
          <p:cNvSpPr/>
          <p:nvPr/>
        </p:nvSpPr>
        <p:spPr>
          <a:xfrm rot="5400000">
            <a:off x="-35768" y="4373888"/>
            <a:ext cx="3543896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1"/>
          </a:solidFill>
          <a:ln w="10795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E02AF49-A8B1-4D5C-A5EA-8691AEE525F6}"/>
              </a:ext>
            </a:extLst>
          </p:cNvPr>
          <p:cNvSpPr/>
          <p:nvPr/>
        </p:nvSpPr>
        <p:spPr>
          <a:xfrm>
            <a:off x="-128708" y="3699336"/>
            <a:ext cx="15922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Century Gothic"/>
              </a:rPr>
              <a:t>Официальный сайт для размещения информации о государственных (муниципальных) учреждениях</a:t>
            </a:r>
            <a:endParaRPr lang="ru-RU" sz="1200" dirty="0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CA6261E7-6CD0-40F3-ABE1-90587F8C7168}"/>
              </a:ext>
            </a:extLst>
          </p:cNvPr>
          <p:cNvSpPr/>
          <p:nvPr/>
        </p:nvSpPr>
        <p:spPr>
          <a:xfrm rot="16200000">
            <a:off x="-136744" y="4434182"/>
            <a:ext cx="3672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BF1363"/>
                </a:solidFill>
                <a:latin typeface="Century Gothic"/>
              </a:rPr>
              <a:t>http://www.bus.gov.ru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B7223AE6-0562-4BCC-9F54-E312DAD25C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840178" y="5236055"/>
            <a:ext cx="404429" cy="404429"/>
          </a:xfrm>
          <a:prstGeom prst="rect">
            <a:avLst/>
          </a:prstGeom>
        </p:spPr>
      </p:pic>
      <p:sp>
        <p:nvSpPr>
          <p:cNvPr id="82" name="Полилиния: фигура 81">
            <a:extLst>
              <a:ext uri="{FF2B5EF4-FFF2-40B4-BE49-F238E27FC236}">
                <a16:creationId xmlns:a16="http://schemas.microsoft.com/office/drawing/2014/main" id="{53E53E57-2E55-430D-8578-ED1250C965D5}"/>
              </a:ext>
            </a:extLst>
          </p:cNvPr>
          <p:cNvSpPr/>
          <p:nvPr/>
        </p:nvSpPr>
        <p:spPr>
          <a:xfrm rot="5400000">
            <a:off x="4163909" y="4366511"/>
            <a:ext cx="3576406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4"/>
          </a:solidFill>
          <a:ln w="10795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3F57C763-514B-44C8-A631-9BDBCAB917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4552" y="1252177"/>
            <a:ext cx="2184642" cy="1381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A22B347-BBCF-4D23-8CDA-BB86E0F11C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30566" y="1254724"/>
            <a:ext cx="2176010" cy="1377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A394832-1127-4E4F-A97E-4EAFAF5D0B4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71851" y="1231484"/>
            <a:ext cx="2235170" cy="1444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56583744-126B-4E31-B623-0212052F49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38297" y="1221499"/>
            <a:ext cx="2189303" cy="147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8FE595C-5F99-4D3A-9C4A-DBCF158EC8D3}"/>
              </a:ext>
            </a:extLst>
          </p:cNvPr>
          <p:cNvPicPr/>
          <p:nvPr/>
        </p:nvPicPr>
        <p:blipFill>
          <a:blip r:embed="rId20"/>
          <a:stretch>
            <a:fillRect/>
          </a:stretch>
        </p:blipFill>
        <p:spPr>
          <a:xfrm>
            <a:off x="9315331" y="1247745"/>
            <a:ext cx="2057602" cy="1447056"/>
          </a:xfrm>
          <a:prstGeom prst="rect">
            <a:avLst/>
          </a:prstGeom>
        </p:spPr>
      </p:pic>
      <p:sp>
        <p:nvSpPr>
          <p:cNvPr id="88" name="Google Shape;450;p15">
            <a:extLst>
              <a:ext uri="{FF2B5EF4-FFF2-40B4-BE49-F238E27FC236}">
                <a16:creationId xmlns:a16="http://schemas.microsoft.com/office/drawing/2014/main" id="{150EFD04-AAF4-48EE-AEF4-2B9BD47E6F4B}"/>
              </a:ext>
            </a:extLst>
          </p:cNvPr>
          <p:cNvSpPr txBox="1">
            <a:spLocks/>
          </p:cNvSpPr>
          <p:nvPr/>
        </p:nvSpPr>
        <p:spPr>
          <a:xfrm>
            <a:off x="1803806" y="59430"/>
            <a:ext cx="8740499" cy="933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ОТКРЫТЫЕ ИНФОРМАЦИОННЫЕ РЕСУРСЫ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B9BDAE7E-A954-4CC1-AF47-A7417996BB06}"/>
              </a:ext>
            </a:extLst>
          </p:cNvPr>
          <p:cNvSpPr/>
          <p:nvPr/>
        </p:nvSpPr>
        <p:spPr>
          <a:xfrm rot="16200000">
            <a:off x="4142434" y="4486313"/>
            <a:ext cx="3552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BF1363"/>
                </a:solidFill>
                <a:latin typeface="Century Gothic"/>
              </a:rPr>
              <a:t>https://www.torgi.gov.ru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3D8624C-5FCC-411E-89E3-D2B102DB8604}"/>
              </a:ext>
            </a:extLst>
          </p:cNvPr>
          <p:cNvSpPr/>
          <p:nvPr/>
        </p:nvSpPr>
        <p:spPr>
          <a:xfrm rot="16200000">
            <a:off x="8679174" y="4234462"/>
            <a:ext cx="3393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0">
              <a:buNone/>
            </a:pPr>
            <a:r>
              <a:rPr lang="en-US" sz="2000" b="1" i="1" dirty="0">
                <a:solidFill>
                  <a:srgbClr val="BF1363"/>
                </a:solidFill>
                <a:latin typeface="Century Gothic"/>
              </a:rPr>
              <a:t>http://www.admblag.ru</a:t>
            </a:r>
            <a:endParaRPr lang="ru-RU" sz="2000" b="1" i="1" dirty="0">
              <a:solidFill>
                <a:srgbClr val="BF1363"/>
              </a:solidFill>
              <a:latin typeface="Century Gothic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FF88D1BE-3172-4BCA-9AAE-CC5B370164BB}"/>
              </a:ext>
            </a:extLst>
          </p:cNvPr>
          <p:cNvSpPr/>
          <p:nvPr/>
        </p:nvSpPr>
        <p:spPr>
          <a:xfrm rot="16200000">
            <a:off x="6376087" y="4476249"/>
            <a:ext cx="3580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92D050"/>
                </a:solidFill>
                <a:latin typeface="Century Gothic"/>
              </a:rPr>
              <a:t>https://www.</a:t>
            </a:r>
            <a:r>
              <a:rPr lang="en-US" sz="2000" b="1" i="1" dirty="0" err="1">
                <a:solidFill>
                  <a:srgbClr val="92D050"/>
                </a:solidFill>
                <a:latin typeface="Century Gothic"/>
              </a:rPr>
              <a:t>amurobl</a:t>
            </a:r>
            <a:r>
              <a:rPr lang="ru-RU" sz="2000" b="1" i="1" dirty="0">
                <a:solidFill>
                  <a:srgbClr val="92D050"/>
                </a:solidFill>
                <a:latin typeface="Century Gothic"/>
              </a:rPr>
              <a:t>.</a:t>
            </a:r>
            <a:r>
              <a:rPr lang="ru-RU" sz="2000" b="1" i="1" dirty="0" err="1">
                <a:solidFill>
                  <a:srgbClr val="92D050"/>
                </a:solidFill>
                <a:latin typeface="Century Gothic"/>
              </a:rPr>
              <a:t>ru</a:t>
            </a:r>
            <a:endParaRPr lang="ru-RU" sz="2000" b="1" dirty="0">
              <a:solidFill>
                <a:srgbClr val="92D050"/>
              </a:solidFill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B03DD0E2-33A8-494C-A283-C92BF96E8AE6}"/>
              </a:ext>
            </a:extLst>
          </p:cNvPr>
          <p:cNvSpPr/>
          <p:nvPr/>
        </p:nvSpPr>
        <p:spPr>
          <a:xfrm>
            <a:off x="8473081" y="3614981"/>
            <a:ext cx="1684501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prstClr val="black"/>
                </a:solidFill>
                <a:latin typeface="Century Gothic"/>
              </a:rPr>
              <a:t>Официальный сайт администрации муниципального образования город Благовещенск</a:t>
            </a:r>
            <a:endParaRPr lang="ru-RU" sz="1300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257EB393-3F68-42A2-A64C-5CA5EE01643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9111" y="5249245"/>
            <a:ext cx="498151" cy="49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63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7150F-0480-46ED-B1DE-DE6689DB5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65" y="-19281"/>
            <a:ext cx="9182531" cy="6893019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EB30C3D-42BA-F041-8E18-D5FB46B5982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09149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9" name="think-cell Slide" r:id="rId6" imgW="7761960" imgH="10047960" progId="">
                  <p:embed/>
                </p:oleObj>
              </mc:Choice>
              <mc:Fallback>
                <p:oleObj name="think-cell Slide" r:id="rId6" imgW="7761960" imgH="1004796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0CBE868-68E9-6B4E-9EAF-9EB8B6D7C81F}"/>
              </a:ext>
            </a:extLst>
          </p:cNvPr>
          <p:cNvSpPr/>
          <p:nvPr/>
        </p:nvSpPr>
        <p:spPr>
          <a:xfrm flipH="1" flipV="1">
            <a:off x="2463463" y="-19283"/>
            <a:ext cx="9182532" cy="6893019"/>
          </a:xfrm>
          <a:prstGeom prst="rect">
            <a:avLst/>
          </a:prstGeom>
          <a:gradFill>
            <a:gsLst>
              <a:gs pos="0">
                <a:schemeClr val="accent1">
                  <a:alpha val="82000"/>
                </a:schemeClr>
              </a:gs>
              <a:gs pos="100000">
                <a:schemeClr val="accent2">
                  <a:alpha val="73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19A244-8239-6745-8AA3-CF4246A4D93A}"/>
              </a:ext>
            </a:extLst>
          </p:cNvPr>
          <p:cNvCxnSpPr>
            <a:cxnSpLocks/>
          </p:cNvCxnSpPr>
          <p:nvPr/>
        </p:nvCxnSpPr>
        <p:spPr>
          <a:xfrm>
            <a:off x="6641146" y="6337712"/>
            <a:ext cx="376987" cy="0"/>
          </a:xfrm>
          <a:prstGeom prst="line">
            <a:avLst/>
          </a:prstGeom>
          <a:ln w="508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F261877-9604-DE49-8F67-68EF63C82B3B}"/>
              </a:ext>
            </a:extLst>
          </p:cNvPr>
          <p:cNvSpPr/>
          <p:nvPr/>
        </p:nvSpPr>
        <p:spPr>
          <a:xfrm flipH="1" flipV="1">
            <a:off x="405292" y="1295400"/>
            <a:ext cx="3906078" cy="55626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FFA545-8F8B-4549-899E-FFF08E128625}"/>
              </a:ext>
            </a:extLst>
          </p:cNvPr>
          <p:cNvGrpSpPr/>
          <p:nvPr/>
        </p:nvGrpSpPr>
        <p:grpSpPr>
          <a:xfrm>
            <a:off x="1673156" y="2071931"/>
            <a:ext cx="1580613" cy="1580618"/>
            <a:chOff x="4119563" y="3255963"/>
            <a:chExt cx="346075" cy="346076"/>
          </a:xfrm>
        </p:grpSpPr>
        <p:sp>
          <p:nvSpPr>
            <p:cNvPr id="27" name="Rectangle 88">
              <a:extLst>
                <a:ext uri="{FF2B5EF4-FFF2-40B4-BE49-F238E27FC236}">
                  <a16:creationId xmlns:a16="http://schemas.microsoft.com/office/drawing/2014/main" id="{3D56EF47-DAA9-C14C-A31F-0285671A7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9563" y="3360738"/>
              <a:ext cx="136525" cy="241300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Rectangle 89">
              <a:extLst>
                <a:ext uri="{FF2B5EF4-FFF2-40B4-BE49-F238E27FC236}">
                  <a16:creationId xmlns:a16="http://schemas.microsoft.com/office/drawing/2014/main" id="{5810E34B-ACB2-2041-A94A-B221D8056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5438" y="3300413"/>
              <a:ext cx="104775" cy="60325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Line 90">
              <a:extLst>
                <a:ext uri="{FF2B5EF4-FFF2-40B4-BE49-F238E27FC236}">
                  <a16:creationId xmlns:a16="http://schemas.microsoft.com/office/drawing/2014/main" id="{F290F92A-2189-1446-8E20-6EDA4CF5FF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9888" y="3255963"/>
              <a:ext cx="0" cy="4445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Rectangle 91">
              <a:extLst>
                <a:ext uri="{FF2B5EF4-FFF2-40B4-BE49-F238E27FC236}">
                  <a16:creationId xmlns:a16="http://schemas.microsoft.com/office/drawing/2014/main" id="{5B1BAB14-EC71-5A4A-A5E8-698E60364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863" y="3390901"/>
              <a:ext cx="104775" cy="211138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Rectangle 92">
              <a:extLst>
                <a:ext uri="{FF2B5EF4-FFF2-40B4-BE49-F238E27FC236}">
                  <a16:creationId xmlns:a16="http://schemas.microsoft.com/office/drawing/2014/main" id="{957FA73F-9977-E843-8803-A88676C3D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1" y="3346451"/>
              <a:ext cx="76200" cy="44450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Line 93">
              <a:extLst>
                <a:ext uri="{FF2B5EF4-FFF2-40B4-BE49-F238E27FC236}">
                  <a16:creationId xmlns:a16="http://schemas.microsoft.com/office/drawing/2014/main" id="{0CE4B01A-695B-A54A-8203-7A7D86B21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6088" y="3451226"/>
              <a:ext cx="104775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Line 94">
              <a:extLst>
                <a:ext uri="{FF2B5EF4-FFF2-40B4-BE49-F238E27FC236}">
                  <a16:creationId xmlns:a16="http://schemas.microsoft.com/office/drawing/2014/main" id="{B420115A-B653-3B44-A52C-79DD1C2B64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6088" y="3602038"/>
              <a:ext cx="104775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Line 95">
              <a:extLst>
                <a:ext uri="{FF2B5EF4-FFF2-40B4-BE49-F238E27FC236}">
                  <a16:creationId xmlns:a16="http://schemas.microsoft.com/office/drawing/2014/main" id="{4A1BB69B-707E-2F4F-B740-F1272C1ED2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5601" y="3330576"/>
              <a:ext cx="4445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Line 96">
              <a:extLst>
                <a:ext uri="{FF2B5EF4-FFF2-40B4-BE49-F238E27FC236}">
                  <a16:creationId xmlns:a16="http://schemas.microsoft.com/office/drawing/2014/main" id="{C694744A-EEE3-B841-B6F2-3F8AB6B393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9726" y="3390901"/>
              <a:ext cx="7620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Line 97">
              <a:extLst>
                <a:ext uri="{FF2B5EF4-FFF2-40B4-BE49-F238E27FC236}">
                  <a16:creationId xmlns:a16="http://schemas.microsoft.com/office/drawing/2014/main" id="{D9086050-7599-7D48-AB1B-0ACC186B61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9726" y="3421063"/>
              <a:ext cx="7620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Line 98">
              <a:extLst>
                <a:ext uri="{FF2B5EF4-FFF2-40B4-BE49-F238E27FC236}">
                  <a16:creationId xmlns:a16="http://schemas.microsoft.com/office/drawing/2014/main" id="{239DB49C-336B-E94C-9D35-DB274DF268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9726" y="3451226"/>
              <a:ext cx="7620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Line 99">
              <a:extLst>
                <a:ext uri="{FF2B5EF4-FFF2-40B4-BE49-F238E27FC236}">
                  <a16:creationId xmlns:a16="http://schemas.microsoft.com/office/drawing/2014/main" id="{2767249B-6EAC-7347-B205-1F028DEEAB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9726" y="3481388"/>
              <a:ext cx="7620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Line 100">
              <a:extLst>
                <a:ext uri="{FF2B5EF4-FFF2-40B4-BE49-F238E27FC236}">
                  <a16:creationId xmlns:a16="http://schemas.microsoft.com/office/drawing/2014/main" id="{530A466D-81A5-9347-89E4-5C460E84A7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9726" y="3511551"/>
              <a:ext cx="7620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Line 101">
              <a:extLst>
                <a:ext uri="{FF2B5EF4-FFF2-40B4-BE49-F238E27FC236}">
                  <a16:creationId xmlns:a16="http://schemas.microsoft.com/office/drawing/2014/main" id="{8EC1D892-0167-1D4F-88AD-98CF6E838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9726" y="3541713"/>
              <a:ext cx="7620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Line 102">
              <a:extLst>
                <a:ext uri="{FF2B5EF4-FFF2-40B4-BE49-F238E27FC236}">
                  <a16:creationId xmlns:a16="http://schemas.microsoft.com/office/drawing/2014/main" id="{C2928740-8C5A-B34F-A0AB-3BB9E56ED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1026" y="3421063"/>
              <a:ext cx="4445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Line 103">
              <a:extLst>
                <a:ext uri="{FF2B5EF4-FFF2-40B4-BE49-F238E27FC236}">
                  <a16:creationId xmlns:a16="http://schemas.microsoft.com/office/drawing/2014/main" id="{D0147A15-3A65-5846-8BC9-D8EF5D72EE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1026" y="3451226"/>
              <a:ext cx="4445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Line 104">
              <a:extLst>
                <a:ext uri="{FF2B5EF4-FFF2-40B4-BE49-F238E27FC236}">
                  <a16:creationId xmlns:a16="http://schemas.microsoft.com/office/drawing/2014/main" id="{590443C3-3BCB-8D46-BEE8-7A98012224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1026" y="3481388"/>
              <a:ext cx="4445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Line 105">
              <a:extLst>
                <a:ext uri="{FF2B5EF4-FFF2-40B4-BE49-F238E27FC236}">
                  <a16:creationId xmlns:a16="http://schemas.microsoft.com/office/drawing/2014/main" id="{96232BCC-C120-5746-8C66-4856B8940B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1026" y="3511551"/>
              <a:ext cx="4445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Line 106">
              <a:extLst>
                <a:ext uri="{FF2B5EF4-FFF2-40B4-BE49-F238E27FC236}">
                  <a16:creationId xmlns:a16="http://schemas.microsoft.com/office/drawing/2014/main" id="{9712E285-5687-D449-9BF1-DA57AE3DB2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1026" y="3541713"/>
              <a:ext cx="4445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Line 107">
              <a:extLst>
                <a:ext uri="{FF2B5EF4-FFF2-40B4-BE49-F238E27FC236}">
                  <a16:creationId xmlns:a16="http://schemas.microsoft.com/office/drawing/2014/main" id="{A7CBB346-591F-974F-8F94-102B1C62DF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6251" y="3481388"/>
              <a:ext cx="4445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Line 108">
              <a:extLst>
                <a:ext uri="{FF2B5EF4-FFF2-40B4-BE49-F238E27FC236}">
                  <a16:creationId xmlns:a16="http://schemas.microsoft.com/office/drawing/2014/main" id="{1B846554-E27F-8D41-9988-3FAFE9C597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6251" y="3511551"/>
              <a:ext cx="4445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Line 109">
              <a:extLst>
                <a:ext uri="{FF2B5EF4-FFF2-40B4-BE49-F238E27FC236}">
                  <a16:creationId xmlns:a16="http://schemas.microsoft.com/office/drawing/2014/main" id="{5FA799A7-43D5-F04A-BA92-2E04270007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6251" y="3541713"/>
              <a:ext cx="4445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Rectangle 110">
              <a:extLst>
                <a:ext uri="{FF2B5EF4-FFF2-40B4-BE49-F238E27FC236}">
                  <a16:creationId xmlns:a16="http://schemas.microsoft.com/office/drawing/2014/main" id="{F23E82AE-4996-9544-AAEE-F58734D86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601" y="3571876"/>
              <a:ext cx="30163" cy="30163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Rectangle 111">
              <a:extLst>
                <a:ext uri="{FF2B5EF4-FFF2-40B4-BE49-F238E27FC236}">
                  <a16:creationId xmlns:a16="http://schemas.microsoft.com/office/drawing/2014/main" id="{9E607B25-12AF-444D-A583-8B76D6794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5313" y="3571876"/>
              <a:ext cx="30163" cy="30163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9B3B71F-7042-054D-8CCF-F1CF9BE7F713}"/>
              </a:ext>
            </a:extLst>
          </p:cNvPr>
          <p:cNvCxnSpPr>
            <a:cxnSpLocks/>
          </p:cNvCxnSpPr>
          <p:nvPr/>
        </p:nvCxnSpPr>
        <p:spPr>
          <a:xfrm>
            <a:off x="0" y="4305712"/>
            <a:ext cx="10904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2D56FC1-13A3-674F-8DF1-44CC01912FAC}"/>
              </a:ext>
            </a:extLst>
          </p:cNvPr>
          <p:cNvCxnSpPr>
            <a:cxnSpLocks/>
          </p:cNvCxnSpPr>
          <p:nvPr/>
        </p:nvCxnSpPr>
        <p:spPr>
          <a:xfrm>
            <a:off x="4996543" y="6337712"/>
            <a:ext cx="13128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267F782D-6822-45F8-ADD4-3881A1C13095}"/>
              </a:ext>
            </a:extLst>
          </p:cNvPr>
          <p:cNvSpPr/>
          <p:nvPr/>
        </p:nvSpPr>
        <p:spPr>
          <a:xfrm>
            <a:off x="1317626" y="4683125"/>
            <a:ext cx="2886075" cy="180259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Fjalla One"/>
                <a:ea typeface="Fjalla One"/>
                <a:cs typeface="Fjalla One"/>
              </a:rPr>
              <a:t>по телефону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Fjalla One"/>
                <a:ea typeface="Fjalla One"/>
                <a:cs typeface="Fjalla One"/>
              </a:rPr>
              <a:t>+7 (4162) 237-211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A1C89E56-FDB3-4040-AA66-1A8300667720}"/>
              </a:ext>
            </a:extLst>
          </p:cNvPr>
          <p:cNvSpPr/>
          <p:nvPr/>
        </p:nvSpPr>
        <p:spPr>
          <a:xfrm>
            <a:off x="2384426" y="4341823"/>
            <a:ext cx="733425" cy="7334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27934F-BBF4-4CA5-8596-1B06DF4DC750}"/>
              </a:ext>
            </a:extLst>
          </p:cNvPr>
          <p:cNvSpPr txBox="1"/>
          <p:nvPr/>
        </p:nvSpPr>
        <p:spPr>
          <a:xfrm>
            <a:off x="2393951" y="4354592"/>
            <a:ext cx="733424" cy="70788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ADAC689D-90B8-4083-A1B9-D04B2C4DC383}"/>
              </a:ext>
            </a:extLst>
          </p:cNvPr>
          <p:cNvSpPr/>
          <p:nvPr/>
        </p:nvSpPr>
        <p:spPr>
          <a:xfrm>
            <a:off x="4691063" y="4683125"/>
            <a:ext cx="2886075" cy="1802596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  <a:latin typeface="Fjalla One"/>
              <a:ea typeface="Fjalla One"/>
              <a:cs typeface="Fjalla One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Fjalla One"/>
                <a:ea typeface="Fjalla One"/>
                <a:cs typeface="Fjalla One"/>
              </a:rPr>
              <a:t>по электронной почте </a:t>
            </a:r>
            <a:r>
              <a:rPr lang="en-US" sz="2400" b="1" dirty="0">
                <a:solidFill>
                  <a:schemeClr val="tx1"/>
                </a:solidFill>
                <a:latin typeface="Fjalla One"/>
                <a:ea typeface="Fjalla One"/>
                <a:cs typeface="Fjalla One"/>
              </a:rPr>
              <a:t>blagfin@blagfin.ru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50460F34-0140-4017-9957-CC66B6B05763}"/>
              </a:ext>
            </a:extLst>
          </p:cNvPr>
          <p:cNvSpPr/>
          <p:nvPr/>
        </p:nvSpPr>
        <p:spPr>
          <a:xfrm>
            <a:off x="5757863" y="4341823"/>
            <a:ext cx="733425" cy="7334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7C43209-6A94-4F10-B8A2-609F205CF11D}"/>
              </a:ext>
            </a:extLst>
          </p:cNvPr>
          <p:cNvSpPr txBox="1"/>
          <p:nvPr/>
        </p:nvSpPr>
        <p:spPr>
          <a:xfrm>
            <a:off x="5767388" y="4347746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2</a:t>
            </a:r>
            <a:endParaRPr lang="ru-RU" sz="4000" b="1" dirty="0">
              <a:solidFill>
                <a:schemeClr val="accent2"/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2A5514A-07A7-43FB-9ED0-7F9C646E527B}"/>
              </a:ext>
            </a:extLst>
          </p:cNvPr>
          <p:cNvSpPr/>
          <p:nvPr/>
        </p:nvSpPr>
        <p:spPr>
          <a:xfrm>
            <a:off x="8115302" y="4683125"/>
            <a:ext cx="3086098" cy="180259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Fjalla One"/>
              <a:ea typeface="Fjalla One"/>
              <a:cs typeface="Fjalla One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Fjalla One"/>
              <a:ea typeface="Fjalla One"/>
              <a:cs typeface="Fjalla One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Fjalla One"/>
                <a:ea typeface="Fjalla One"/>
                <a:cs typeface="Fjalla One"/>
              </a:rPr>
              <a:t>написать письмо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Fjalla One"/>
                <a:ea typeface="Fjalla One"/>
                <a:cs typeface="Fjalla One"/>
              </a:rPr>
              <a:t>по адресу: 675000, Амурская область,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Fjalla One"/>
                <a:ea typeface="Fjalla One"/>
                <a:cs typeface="Fjalla One"/>
              </a:rPr>
              <a:t>город Благовещенск, ул. Ленина, 133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2914F420-C2ED-490C-9699-1C4BCB3697C1}"/>
              </a:ext>
            </a:extLst>
          </p:cNvPr>
          <p:cNvSpPr/>
          <p:nvPr/>
        </p:nvSpPr>
        <p:spPr>
          <a:xfrm>
            <a:off x="9182102" y="4341823"/>
            <a:ext cx="733425" cy="733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D81B8B-924E-4890-998F-C0C34CACB8D2}"/>
              </a:ext>
            </a:extLst>
          </p:cNvPr>
          <p:cNvSpPr txBox="1"/>
          <p:nvPr/>
        </p:nvSpPr>
        <p:spPr>
          <a:xfrm>
            <a:off x="9172578" y="4341821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4"/>
                </a:solidFill>
              </a:rPr>
              <a:t>3</a:t>
            </a:r>
            <a:endParaRPr lang="ru-RU" sz="4000" b="1" dirty="0">
              <a:solidFill>
                <a:schemeClr val="accent4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12AF0D6-F505-4E40-924D-314103C706C8}"/>
              </a:ext>
            </a:extLst>
          </p:cNvPr>
          <p:cNvSpPr txBox="1"/>
          <p:nvPr/>
        </p:nvSpPr>
        <p:spPr>
          <a:xfrm>
            <a:off x="3650679" y="211098"/>
            <a:ext cx="7852917" cy="853921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indent="0" algn="ctr">
              <a:defRPr sz="1600" b="1" i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/>
              <a:t>В случае возникновения вопросов Вы можете обратиться в </a:t>
            </a:r>
            <a:r>
              <a:rPr lang="ru-RU" sz="2000" dirty="0">
                <a:sym typeface="Fjalla One"/>
              </a:rPr>
              <a:t>Финансовое</a:t>
            </a:r>
            <a:r>
              <a:rPr lang="ru-RU" sz="2000" dirty="0"/>
              <a:t> управление администрации города Благовещенска</a:t>
            </a:r>
          </a:p>
        </p:txBody>
      </p:sp>
    </p:spTree>
    <p:extLst>
      <p:ext uri="{BB962C8B-B14F-4D97-AF65-F5344CB8AC3E}">
        <p14:creationId xmlns:p14="http://schemas.microsoft.com/office/powerpoint/2010/main" val="681146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9749" y="538072"/>
            <a:ext cx="1080536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7"/>
              </a:lnSpc>
            </a:pPr>
            <a:r>
              <a:rPr lang="en-US" sz="2100" b="1" spc="75" dirty="0">
                <a:solidFill>
                  <a:srgbClr val="020301"/>
                </a:solidFill>
                <a:latin typeface="Podkova ExtraBold"/>
              </a:rPr>
              <a:t>РЕКЛАМНЫЕ, ПРОДАЮЩИЕ, PR </a:t>
            </a:r>
          </a:p>
          <a:p>
            <a:pPr>
              <a:lnSpc>
                <a:spcPts val="2347"/>
              </a:lnSpc>
            </a:pPr>
            <a:r>
              <a:rPr lang="en-US" sz="2100" b="1" spc="75" dirty="0">
                <a:solidFill>
                  <a:srgbClr val="020301"/>
                </a:solidFill>
                <a:latin typeface="Podkova ExtraBold"/>
              </a:rPr>
              <a:t>И ИНФО-ПРЕЗЕНТАЦИИ ОТ "ПАНДА-КОПИРАЙТИНГ"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69748" y="1501363"/>
            <a:ext cx="10901656" cy="19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60"/>
              </a:lnSpc>
            </a:pPr>
            <a:r>
              <a:rPr lang="en-US" sz="1200" spc="43" dirty="0">
                <a:latin typeface="Podkova Regular Bold"/>
              </a:rPr>
              <a:t>СТОИМОСТЬ "ПОД КЛЮЧ" ОТ $90 | ЯЗЫКИ: РУССКИЙ, АНГЛИЙСКИЙ, ФРАНЦУЗСКИЙ, НЕМЕЦКИЙ</a:t>
            </a:r>
          </a:p>
        </p:txBody>
      </p:sp>
      <p:sp>
        <p:nvSpPr>
          <p:cNvPr id="4" name="AutoShape 4"/>
          <p:cNvSpPr/>
          <p:nvPr/>
        </p:nvSpPr>
        <p:spPr>
          <a:xfrm>
            <a:off x="12002792" y="1335"/>
            <a:ext cx="189208" cy="685666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AutoShape 5"/>
          <p:cNvSpPr/>
          <p:nvPr/>
        </p:nvSpPr>
        <p:spPr>
          <a:xfrm>
            <a:off x="504409" y="310313"/>
            <a:ext cx="120928" cy="166540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953243" y="2668407"/>
            <a:ext cx="2612885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Сильный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продающий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текст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 в 5 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стилях</a:t>
            </a:r>
            <a:endParaRPr lang="en-US" sz="1200" spc="36" dirty="0">
              <a:solidFill>
                <a:srgbClr val="020301"/>
              </a:solidFill>
              <a:latin typeface="Podkova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789558" y="2668407"/>
            <a:ext cx="2612885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Подбор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из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 70 000+ 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платных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лицензионных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 PRO-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шаблонов</a:t>
            </a:r>
            <a:endParaRPr lang="en-US" sz="1200" spc="36" dirty="0">
              <a:solidFill>
                <a:srgbClr val="020301"/>
              </a:solidFill>
              <a:latin typeface="Podkova Reg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458363" y="2745407"/>
            <a:ext cx="2612885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Готовность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от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 36 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часов</a:t>
            </a:r>
            <a:endParaRPr lang="en-US" sz="1200" spc="36" dirty="0">
              <a:solidFill>
                <a:srgbClr val="020301"/>
              </a:solidFill>
              <a:latin typeface="Podkova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81" y="2529149"/>
            <a:ext cx="675087" cy="6750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40518" y="2527549"/>
            <a:ext cx="676687" cy="6766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58849" y="2504721"/>
            <a:ext cx="699515" cy="69951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57969" y="4088075"/>
            <a:ext cx="91227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spc="48" dirty="0" err="1">
                <a:solidFill>
                  <a:srgbClr val="020301"/>
                </a:solidFill>
                <a:latin typeface="Podkova Regular Bold"/>
              </a:rPr>
              <a:t>Дополнительно</a:t>
            </a:r>
            <a:r>
              <a:rPr lang="en-US" sz="1600" spc="48" dirty="0">
                <a:solidFill>
                  <a:srgbClr val="020301"/>
                </a:solidFill>
                <a:latin typeface="Podkova Regular"/>
              </a:rPr>
              <a:t>: </a:t>
            </a:r>
            <a:r>
              <a:rPr lang="en-US" sz="1600" spc="48" dirty="0" err="1">
                <a:solidFill>
                  <a:srgbClr val="020301"/>
                </a:solidFill>
                <a:latin typeface="Podkova Regular"/>
              </a:rPr>
              <a:t>оформление</a:t>
            </a:r>
            <a:r>
              <a:rPr lang="en-US" sz="1600" spc="48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600" spc="48" dirty="0" err="1">
                <a:solidFill>
                  <a:srgbClr val="020301"/>
                </a:solidFill>
                <a:latin typeface="Podkova Regular"/>
              </a:rPr>
              <a:t>под</a:t>
            </a:r>
            <a:r>
              <a:rPr lang="en-US" sz="1600" spc="48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600" spc="48" dirty="0" err="1">
                <a:solidFill>
                  <a:srgbClr val="020301"/>
                </a:solidFill>
                <a:latin typeface="Podkova Regular"/>
              </a:rPr>
              <a:t>брендбук</a:t>
            </a:r>
            <a:r>
              <a:rPr lang="en-US" sz="1600" spc="48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600" spc="48" dirty="0" err="1">
                <a:solidFill>
                  <a:srgbClr val="020301"/>
                </a:solidFill>
                <a:latin typeface="Podkova Regular"/>
              </a:rPr>
              <a:t>компании</a:t>
            </a:r>
            <a:r>
              <a:rPr lang="en-US" sz="1600" spc="48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600" spc="48" dirty="0" err="1">
                <a:solidFill>
                  <a:srgbClr val="020301"/>
                </a:solidFill>
                <a:latin typeface="Podkova Regular"/>
              </a:rPr>
              <a:t>или</a:t>
            </a:r>
            <a:r>
              <a:rPr lang="en-US" sz="1600" spc="48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600" spc="48" dirty="0" err="1">
                <a:solidFill>
                  <a:srgbClr val="020301"/>
                </a:solidFill>
                <a:latin typeface="Podkova Regular"/>
              </a:rPr>
              <a:t>подбор</a:t>
            </a:r>
            <a:r>
              <a:rPr lang="en-US" sz="1600" spc="48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600" spc="48" dirty="0" err="1">
                <a:solidFill>
                  <a:srgbClr val="020301"/>
                </a:solidFill>
                <a:latin typeface="Podkova Regular"/>
              </a:rPr>
              <a:t>сочетаний</a:t>
            </a:r>
            <a:r>
              <a:rPr lang="en-US" sz="1600" spc="48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600" spc="48" dirty="0" err="1">
                <a:solidFill>
                  <a:srgbClr val="020301"/>
                </a:solidFill>
                <a:latin typeface="Podkova Regular"/>
              </a:rPr>
              <a:t>цветов</a:t>
            </a:r>
            <a:r>
              <a:rPr lang="en-US" sz="1600" spc="48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600" spc="48" dirty="0" err="1">
                <a:solidFill>
                  <a:srgbClr val="020301"/>
                </a:solidFill>
                <a:latin typeface="Podkova Regular"/>
              </a:rPr>
              <a:t>для</a:t>
            </a:r>
            <a:r>
              <a:rPr lang="en-US" sz="1600" spc="48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600" spc="48" dirty="0" err="1">
                <a:solidFill>
                  <a:srgbClr val="020301"/>
                </a:solidFill>
                <a:latin typeface="Podkova Regular"/>
              </a:rPr>
              <a:t>создания</a:t>
            </a:r>
            <a:r>
              <a:rPr lang="en-US" sz="1600" spc="48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600" spc="48" dirty="0" err="1">
                <a:solidFill>
                  <a:srgbClr val="020301"/>
                </a:solidFill>
                <a:latin typeface="Podkova Regular"/>
              </a:rPr>
              <a:t>вашего</a:t>
            </a:r>
            <a:r>
              <a:rPr lang="en-US" sz="1600" spc="48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600" spc="48" dirty="0" err="1">
                <a:solidFill>
                  <a:srgbClr val="020301"/>
                </a:solidFill>
                <a:latin typeface="Podkova Regular"/>
              </a:rPr>
              <a:t>фирстиля</a:t>
            </a:r>
            <a:r>
              <a:rPr lang="en-US" sz="1600" spc="48" dirty="0">
                <a:solidFill>
                  <a:srgbClr val="020301"/>
                </a:solidFill>
                <a:latin typeface="Podkova Regular"/>
              </a:rPr>
              <a:t> и </a:t>
            </a:r>
            <a:r>
              <a:rPr lang="en-US" sz="1600" spc="48" dirty="0" err="1">
                <a:solidFill>
                  <a:srgbClr val="020301"/>
                </a:solidFill>
                <a:latin typeface="Podkova Regular"/>
              </a:rPr>
              <a:t>оформления</a:t>
            </a:r>
            <a:r>
              <a:rPr lang="en-US" sz="1600" spc="48" dirty="0">
                <a:solidFill>
                  <a:srgbClr val="020301"/>
                </a:solidFill>
                <a:latin typeface="Podkova Regular"/>
              </a:rPr>
              <a:t> </a:t>
            </a:r>
          </a:p>
        </p:txBody>
      </p:sp>
      <p:sp>
        <p:nvSpPr>
          <p:cNvPr id="13" name="AutoShape 13"/>
          <p:cNvSpPr/>
          <p:nvPr/>
        </p:nvSpPr>
        <p:spPr>
          <a:xfrm rot="5400000">
            <a:off x="5916383" y="-669936"/>
            <a:ext cx="170028" cy="1200279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4" name="TextBox 14"/>
          <p:cNvSpPr txBox="1"/>
          <p:nvPr/>
        </p:nvSpPr>
        <p:spPr>
          <a:xfrm>
            <a:off x="7210198" y="5491966"/>
            <a:ext cx="4887199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endParaRPr/>
          </a:p>
          <a:p>
            <a:pPr algn="ctr">
              <a:lnSpc>
                <a:spcPts val="1680"/>
              </a:lnSpc>
            </a:pP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customers@petr-panda.ru    </a:t>
            </a:r>
          </a:p>
          <a:p>
            <a:pPr algn="ctr">
              <a:lnSpc>
                <a:spcPts val="1680"/>
              </a:lnSpc>
            </a:pPr>
            <a:endParaRPr/>
          </a:p>
          <a:p>
            <a:pPr algn="ctr">
              <a:lnSpc>
                <a:spcPts val="1680"/>
              </a:lnSpc>
            </a:pPr>
            <a:r>
              <a:rPr lang="en-US" sz="1200" spc="36" dirty="0" err="1">
                <a:latin typeface="Podkova Regular Bold"/>
              </a:rPr>
              <a:t>Главный</a:t>
            </a:r>
            <a:r>
              <a:rPr lang="en-US" sz="1200" spc="36" dirty="0">
                <a:latin typeface="Podkova Regular Bold"/>
              </a:rPr>
              <a:t> </a:t>
            </a:r>
            <a:r>
              <a:rPr lang="en-US" sz="1200" spc="36" dirty="0" err="1">
                <a:latin typeface="Podkova Regular Bold"/>
              </a:rPr>
              <a:t>сайт</a:t>
            </a:r>
            <a:r>
              <a:rPr lang="en-US" sz="1200" spc="36" dirty="0">
                <a:latin typeface="Podkova Regular Bold"/>
              </a:rPr>
              <a:t> </a:t>
            </a:r>
            <a:r>
              <a:rPr lang="en-US" sz="1200" spc="36" dirty="0" err="1">
                <a:latin typeface="Podkova Regular Bold"/>
              </a:rPr>
              <a:t>проекта</a:t>
            </a:r>
            <a:r>
              <a:rPr lang="en-US" sz="1200" spc="36" dirty="0">
                <a:latin typeface="Podkova Regular Bold"/>
              </a:rPr>
              <a:t>: petr-panda.ru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89740" y="5622966"/>
            <a:ext cx="1025405" cy="10254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8923" y="3705037"/>
            <a:ext cx="1360435" cy="136043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64594" y="5906882"/>
            <a:ext cx="4603069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Также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 "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под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ключ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": 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маркетинг-кит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, 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брошюры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,, White Paper, 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буклеты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, 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коммерческие</a:t>
            </a: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 </a:t>
            </a:r>
            <a:r>
              <a:rPr lang="en-US" sz="1200" spc="36" dirty="0" err="1">
                <a:solidFill>
                  <a:srgbClr val="020301"/>
                </a:solidFill>
                <a:latin typeface="Podkova Regular"/>
              </a:rPr>
              <a:t>предложения</a:t>
            </a:r>
            <a:endParaRPr lang="en-US" sz="1200" spc="36" dirty="0">
              <a:solidFill>
                <a:srgbClr val="020301"/>
              </a:solidFill>
              <a:latin typeface="Podkova Regular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8560" y="5659065"/>
            <a:ext cx="1004359" cy="100435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9749" y="538072"/>
            <a:ext cx="10805369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7"/>
              </a:lnSpc>
            </a:pPr>
            <a:r>
              <a:rPr lang="en-US" sz="2100" b="1" spc="75" dirty="0">
                <a:solidFill>
                  <a:srgbClr val="020301"/>
                </a:solidFill>
                <a:latin typeface="Podkova ExtraBold"/>
              </a:rPr>
              <a:t>THE ADVERTISING, MARKETING, PR, AND INFO-PRESENTATIONS BY PANDA COPYWRITING PROJECT</a:t>
            </a:r>
            <a:endParaRPr lang="ru-RU" sz="2100" b="1" dirty="0"/>
          </a:p>
          <a:p>
            <a:pPr>
              <a:lnSpc>
                <a:spcPts val="2347"/>
              </a:lnSpc>
            </a:pPr>
            <a:endParaRPr lang="en-US" sz="2100" spc="75" dirty="0">
              <a:solidFill>
                <a:srgbClr val="020301"/>
              </a:solidFill>
              <a:latin typeface="Podkova Extra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69748" y="1501363"/>
            <a:ext cx="10901656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60"/>
              </a:lnSpc>
            </a:pPr>
            <a:r>
              <a:rPr lang="en-US" sz="1200" spc="43" dirty="0">
                <a:latin typeface="Podkova Regular Bold"/>
              </a:rPr>
              <a:t>A TURNKEY COST STARTS AT $90 | LANGUAGES: RUSSIAN, ENGLISH, FRENCH, AND GERMAN</a:t>
            </a:r>
          </a:p>
        </p:txBody>
      </p:sp>
      <p:sp>
        <p:nvSpPr>
          <p:cNvPr id="4" name="AutoShape 4"/>
          <p:cNvSpPr/>
          <p:nvPr/>
        </p:nvSpPr>
        <p:spPr>
          <a:xfrm>
            <a:off x="12002792" y="1335"/>
            <a:ext cx="189208" cy="685666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AutoShape 5"/>
          <p:cNvSpPr/>
          <p:nvPr/>
        </p:nvSpPr>
        <p:spPr>
          <a:xfrm>
            <a:off x="504409" y="310313"/>
            <a:ext cx="120928" cy="166540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953243" y="2668407"/>
            <a:ext cx="2612885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5 styles of the powerful selling texts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89558" y="2668407"/>
            <a:ext cx="2612885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A selection of 70,000+ paid licensed PRO templates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58363" y="2745407"/>
            <a:ext cx="2612885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An availability from 36 hours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81" y="2529149"/>
            <a:ext cx="675087" cy="6750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40518" y="2527549"/>
            <a:ext cx="676687" cy="6766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58849" y="2504721"/>
            <a:ext cx="699515" cy="69951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57969" y="4088075"/>
            <a:ext cx="91227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spc="48" dirty="0">
                <a:solidFill>
                  <a:srgbClr val="020301"/>
                </a:solidFill>
                <a:latin typeface="Podkova Regular Bold"/>
              </a:rPr>
              <a:t>Additionally: design for a company’s brand book or selection of color combinations to create your corporate identity and design</a:t>
            </a:r>
            <a:endParaRPr lang="en-US" sz="1600" spc="48" dirty="0">
              <a:solidFill>
                <a:srgbClr val="020301"/>
              </a:solidFill>
              <a:latin typeface="Podkova Regular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5916383" y="-669936"/>
            <a:ext cx="170028" cy="1200279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4" name="TextBox 14"/>
          <p:cNvSpPr txBox="1"/>
          <p:nvPr/>
        </p:nvSpPr>
        <p:spPr>
          <a:xfrm>
            <a:off x="7210198" y="5491966"/>
            <a:ext cx="4887199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endParaRPr/>
          </a:p>
          <a:p>
            <a:pPr algn="ctr">
              <a:lnSpc>
                <a:spcPts val="1680"/>
              </a:lnSpc>
            </a:pP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customers@petr-panda.ru    </a:t>
            </a:r>
          </a:p>
          <a:p>
            <a:pPr algn="ctr">
              <a:lnSpc>
                <a:spcPts val="1680"/>
              </a:lnSpc>
            </a:pPr>
            <a:endParaRPr/>
          </a:p>
          <a:p>
            <a:pPr algn="ctr">
              <a:lnSpc>
                <a:spcPts val="1680"/>
              </a:lnSpc>
            </a:pPr>
            <a:r>
              <a:rPr lang="en-US" sz="1200" spc="36" dirty="0">
                <a:latin typeface="Podkova Regular Bold"/>
              </a:rPr>
              <a:t>The main project’s website: petr-panda.ru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89740" y="5622966"/>
            <a:ext cx="1025405" cy="10254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8923" y="3705037"/>
            <a:ext cx="1360435" cy="136043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64594" y="5906882"/>
            <a:ext cx="4603069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spc="36" dirty="0">
                <a:solidFill>
                  <a:srgbClr val="020301"/>
                </a:solidFill>
                <a:latin typeface="Podkova Regular"/>
              </a:rPr>
              <a:t>Plus the turnkey: marketing kit, brochures, White Paper, booklets, and business proposals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8560" y="5659065"/>
            <a:ext cx="1004359" cy="10043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165E85D-8BAB-4362-99EF-56B8F42AADF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07103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AA312D5-ECBB-4A7E-A72E-D25879AC9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48824"/>
            <a:ext cx="11125200" cy="889000"/>
          </a:xfrm>
        </p:spPr>
        <p:txBody>
          <a:bodyPr>
            <a:noAutofit/>
          </a:bodyPr>
          <a:lstStyle/>
          <a:p>
            <a:r>
              <a:rPr lang="ru-RU" sz="3600" dirty="0"/>
              <a:t>Параметры городского бюджета на 2025 год и плановый период 2026 и 2027 годов </a:t>
            </a:r>
            <a:endParaRPr lang="en-ID" sz="3600" dirty="0"/>
          </a:p>
        </p:txBody>
      </p:sp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8B54B77E-D4A2-41F2-BBF4-B20C47B57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2462167"/>
              </p:ext>
            </p:extLst>
          </p:nvPr>
        </p:nvGraphicFramePr>
        <p:xfrm>
          <a:off x="1540217" y="1137160"/>
          <a:ext cx="9385930" cy="5372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5" name="Rectangle 5">
            <a:extLst>
              <a:ext uri="{FF2B5EF4-FFF2-40B4-BE49-F238E27FC236}">
                <a16:creationId xmlns:a16="http://schemas.microsoft.com/office/drawing/2014/main" id="{FAA4592F-820A-4092-962F-AA28131E5049}"/>
              </a:ext>
            </a:extLst>
          </p:cNvPr>
          <p:cNvSpPr/>
          <p:nvPr/>
        </p:nvSpPr>
        <p:spPr>
          <a:xfrm>
            <a:off x="355331" y="4003372"/>
            <a:ext cx="1893915" cy="422564"/>
          </a:xfrm>
          <a:prstGeom prst="rect">
            <a:avLst/>
          </a:prstGeom>
          <a:gradFill>
            <a:gsLst>
              <a:gs pos="0">
                <a:schemeClr val="accent5">
                  <a:alpha val="90000"/>
                </a:schemeClr>
              </a:gs>
              <a:gs pos="100000">
                <a:schemeClr val="accent4">
                  <a:alpha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ДЕФИЦИТ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841F5ED-090F-4CC5-9FB1-EB069CD9A930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2249246" y="3882958"/>
            <a:ext cx="2312298" cy="331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FD145699-D3CD-43C8-98FF-AACA02C0EA15}"/>
              </a:ext>
            </a:extLst>
          </p:cNvPr>
          <p:cNvCxnSpPr>
            <a:cxnSpLocks/>
          </p:cNvCxnSpPr>
          <p:nvPr/>
        </p:nvCxnSpPr>
        <p:spPr>
          <a:xfrm flipV="1">
            <a:off x="2249246" y="3882958"/>
            <a:ext cx="4761154" cy="324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C6E48019-662E-47E3-85E8-8052D3B8D1F6}"/>
              </a:ext>
            </a:extLst>
          </p:cNvPr>
          <p:cNvCxnSpPr>
            <a:cxnSpLocks/>
          </p:cNvCxnSpPr>
          <p:nvPr/>
        </p:nvCxnSpPr>
        <p:spPr>
          <a:xfrm flipV="1">
            <a:off x="2249246" y="3882958"/>
            <a:ext cx="6996354" cy="324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449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Диаграмма 3">
                <a:extLst>
                  <a:ext uri="{FF2B5EF4-FFF2-40B4-BE49-F238E27FC236}">
                    <a16:creationId xmlns:a16="http://schemas.microsoft.com/office/drawing/2014/main" id="{6996EB9D-242F-4643-AB1F-80761C28C73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41707438"/>
                  </p:ext>
                </p:extLst>
              </p:nvPr>
            </p:nvGraphicFramePr>
            <p:xfrm>
              <a:off x="2032000" y="719666"/>
              <a:ext cx="8128000" cy="541866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Диаграмма 3">
                <a:extLst>
                  <a:ext uri="{FF2B5EF4-FFF2-40B4-BE49-F238E27FC236}">
                    <a16:creationId xmlns:a16="http://schemas.microsoft.com/office/drawing/2014/main" id="{6996EB9D-242F-4643-AB1F-80761C28C7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32000" y="719666"/>
                <a:ext cx="8128000" cy="54186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7458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9645E4D-7FDC-054F-BA3F-3C288C11FCA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31841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5" name="think-cell Slide" r:id="rId5" imgW="7761960" imgH="10047960" progId="">
                  <p:embed/>
                </p:oleObj>
              </mc:Choice>
              <mc:Fallback>
                <p:oleObj name="think-cell Slide" r:id="rId5" imgW="7761960" imgH="10047960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" name="Picture 74">
            <a:extLst>
              <a:ext uri="{FF2B5EF4-FFF2-40B4-BE49-F238E27FC236}">
                <a16:creationId xmlns:a16="http://schemas.microsoft.com/office/drawing/2014/main" id="{484251A0-ABF6-6A45-B9ED-301BF99F95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34" b="-80"/>
          <a:stretch/>
        </p:blipFill>
        <p:spPr>
          <a:xfrm>
            <a:off x="533400" y="1"/>
            <a:ext cx="11125199" cy="6248400"/>
          </a:xfrm>
          <a:prstGeom prst="rect">
            <a:avLst/>
          </a:prstGeom>
        </p:spPr>
      </p:pic>
      <p:sp>
        <p:nvSpPr>
          <p:cNvPr id="77" name="Freeform 76">
            <a:extLst>
              <a:ext uri="{FF2B5EF4-FFF2-40B4-BE49-F238E27FC236}">
                <a16:creationId xmlns:a16="http://schemas.microsoft.com/office/drawing/2014/main" id="{BF8F2919-4BEE-2745-A8F3-086E9F8588C2}"/>
              </a:ext>
            </a:extLst>
          </p:cNvPr>
          <p:cNvSpPr/>
          <p:nvPr/>
        </p:nvSpPr>
        <p:spPr>
          <a:xfrm>
            <a:off x="533399" y="1"/>
            <a:ext cx="11125200" cy="6248400"/>
          </a:xfrm>
          <a:custGeom>
            <a:avLst/>
            <a:gdLst>
              <a:gd name="connsiteX0" fmla="*/ 0 w 11125200"/>
              <a:gd name="connsiteY0" fmla="*/ 0 h 6248400"/>
              <a:gd name="connsiteX1" fmla="*/ 11125200 w 11125200"/>
              <a:gd name="connsiteY1" fmla="*/ 0 h 6248400"/>
              <a:gd name="connsiteX2" fmla="*/ 11125200 w 11125200"/>
              <a:gd name="connsiteY2" fmla="*/ 753035 h 6248400"/>
              <a:gd name="connsiteX3" fmla="*/ 2499083 w 11125200"/>
              <a:gd name="connsiteY3" fmla="*/ 753035 h 6248400"/>
              <a:gd name="connsiteX4" fmla="*/ 2499083 w 11125200"/>
              <a:gd name="connsiteY4" fmla="*/ 2061882 h 6248400"/>
              <a:gd name="connsiteX5" fmla="*/ 11125200 w 11125200"/>
              <a:gd name="connsiteY5" fmla="*/ 2061882 h 6248400"/>
              <a:gd name="connsiteX6" fmla="*/ 11125200 w 11125200"/>
              <a:gd name="connsiteY6" fmla="*/ 6248400 h 6248400"/>
              <a:gd name="connsiteX7" fmla="*/ 0 w 11125200"/>
              <a:gd name="connsiteY7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25200" h="6248400">
                <a:moveTo>
                  <a:pt x="0" y="0"/>
                </a:moveTo>
                <a:lnTo>
                  <a:pt x="11125200" y="0"/>
                </a:lnTo>
                <a:lnTo>
                  <a:pt x="11125200" y="753035"/>
                </a:lnTo>
                <a:lnTo>
                  <a:pt x="2499083" y="753035"/>
                </a:lnTo>
                <a:lnTo>
                  <a:pt x="2499083" y="2061882"/>
                </a:lnTo>
                <a:lnTo>
                  <a:pt x="11125200" y="2061882"/>
                </a:lnTo>
                <a:lnTo>
                  <a:pt x="11125200" y="6248400"/>
                </a:lnTo>
                <a:lnTo>
                  <a:pt x="0" y="624840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2">
                  <a:alpha val="6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79B7DF-0F45-6B41-9601-06746AB77CEE}"/>
              </a:ext>
            </a:extLst>
          </p:cNvPr>
          <p:cNvSpPr/>
          <p:nvPr/>
        </p:nvSpPr>
        <p:spPr>
          <a:xfrm>
            <a:off x="3032483" y="753035"/>
            <a:ext cx="8646459" cy="1308847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85000"/>
                </a:schemeClr>
              </a:gs>
              <a:gs pos="100000">
                <a:schemeClr val="bg1">
                  <a:lumMod val="85000"/>
                  <a:alpha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9B75C5-4994-3442-8D94-C347E60BCEED}"/>
              </a:ext>
            </a:extLst>
          </p:cNvPr>
          <p:cNvSpPr/>
          <p:nvPr/>
        </p:nvSpPr>
        <p:spPr>
          <a:xfrm>
            <a:off x="899861" y="0"/>
            <a:ext cx="1599094" cy="206188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2D1382D4-50C5-214D-920A-D3424255DE1F}"/>
              </a:ext>
            </a:extLst>
          </p:cNvPr>
          <p:cNvSpPr txBox="1">
            <a:spLocks/>
          </p:cNvSpPr>
          <p:nvPr/>
        </p:nvSpPr>
        <p:spPr>
          <a:xfrm>
            <a:off x="3208470" y="869718"/>
            <a:ext cx="8294483" cy="9971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ДИНАМИКА ПОСТУПЛЕНИЙ НАЛОГОВЫХ И НЕНАЛОГОВЫХ ДОХОДОВ В БЮДЖЕТ ГОРОДА БЛАГОВЕЩЕНСКА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23D5DFA-5101-5743-A205-0CD501C8E341}"/>
              </a:ext>
            </a:extLst>
          </p:cNvPr>
          <p:cNvGrpSpPr/>
          <p:nvPr/>
        </p:nvGrpSpPr>
        <p:grpSpPr>
          <a:xfrm>
            <a:off x="1384077" y="828592"/>
            <a:ext cx="630662" cy="636476"/>
            <a:chOff x="2684463" y="3619500"/>
            <a:chExt cx="344487" cy="34766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8A6DC5E-1E08-3040-8654-FFF4D770F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8913" y="3709988"/>
              <a:ext cx="180975" cy="257175"/>
            </a:xfrm>
            <a:prstGeom prst="rect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366AE0D-BD43-A545-9D46-964C38FA5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463" y="3619500"/>
              <a:ext cx="90488" cy="241300"/>
            </a:xfrm>
            <a:custGeom>
              <a:avLst/>
              <a:gdLst>
                <a:gd name="T0" fmla="*/ 12 w 24"/>
                <a:gd name="T1" fmla="*/ 64 h 64"/>
                <a:gd name="T2" fmla="*/ 0 w 24"/>
                <a:gd name="T3" fmla="*/ 64 h 64"/>
                <a:gd name="T4" fmla="*/ 0 w 24"/>
                <a:gd name="T5" fmla="*/ 12 h 64"/>
                <a:gd name="T6" fmla="*/ 12 w 24"/>
                <a:gd name="T7" fmla="*/ 0 h 64"/>
                <a:gd name="T8" fmla="*/ 24 w 24"/>
                <a:gd name="T9" fmla="*/ 12 h 64"/>
                <a:gd name="T10" fmla="*/ 12 w 24"/>
                <a:gd name="T11" fmla="*/ 24 h 64"/>
                <a:gd name="T12" fmla="*/ 12 w 24"/>
                <a:gd name="T13" fmla="*/ 16 h 64"/>
                <a:gd name="T14" fmla="*/ 23 w 24"/>
                <a:gd name="T15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64">
                  <a:moveTo>
                    <a:pt x="12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3" y="16"/>
                    <a:pt x="23" y="16"/>
                    <a:pt x="23" y="16"/>
                  </a:cubicBez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F311D477-F21F-4743-8A67-848B45506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913" y="3619500"/>
              <a:ext cx="225425" cy="90488"/>
            </a:xfrm>
            <a:custGeom>
              <a:avLst/>
              <a:gdLst>
                <a:gd name="T0" fmla="*/ 48 w 60"/>
                <a:gd name="T1" fmla="*/ 24 h 24"/>
                <a:gd name="T2" fmla="*/ 60 w 60"/>
                <a:gd name="T3" fmla="*/ 12 h 24"/>
                <a:gd name="T4" fmla="*/ 48 w 60"/>
                <a:gd name="T5" fmla="*/ 0 h 24"/>
                <a:gd name="T6" fmla="*/ 0 w 6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24">
                  <a:moveTo>
                    <a:pt x="48" y="24"/>
                  </a:moveTo>
                  <a:cubicBezTo>
                    <a:pt x="55" y="24"/>
                    <a:pt x="60" y="19"/>
                    <a:pt x="60" y="12"/>
                  </a:cubicBezTo>
                  <a:cubicBezTo>
                    <a:pt x="60" y="5"/>
                    <a:pt x="55" y="0"/>
                    <a:pt x="48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Line 8">
              <a:extLst>
                <a:ext uri="{FF2B5EF4-FFF2-40B4-BE49-F238E27FC236}">
                  <a16:creationId xmlns:a16="http://schemas.microsoft.com/office/drawing/2014/main" id="{2FCFF3E3-24E1-3D44-B0D6-9C285B54CF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770313"/>
              <a:ext cx="60325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Line 9">
              <a:extLst>
                <a:ext uri="{FF2B5EF4-FFF2-40B4-BE49-F238E27FC236}">
                  <a16:creationId xmlns:a16="http://schemas.microsoft.com/office/drawing/2014/main" id="{259CECBD-A458-754C-B9DC-18DC8F97D1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830638"/>
              <a:ext cx="60325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Line 10">
              <a:extLst>
                <a:ext uri="{FF2B5EF4-FFF2-40B4-BE49-F238E27FC236}">
                  <a16:creationId xmlns:a16="http://schemas.microsoft.com/office/drawing/2014/main" id="{DB543766-C70F-4240-AA19-423A7C14DE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892550"/>
              <a:ext cx="60325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F0E92800-3C86-0542-BAB0-7D5073052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75" y="3740150"/>
              <a:ext cx="38100" cy="30163"/>
            </a:xfrm>
            <a:custGeom>
              <a:avLst/>
              <a:gdLst>
                <a:gd name="T0" fmla="*/ 0 w 24"/>
                <a:gd name="T1" fmla="*/ 14 h 19"/>
                <a:gd name="T2" fmla="*/ 5 w 24"/>
                <a:gd name="T3" fmla="*/ 19 h 19"/>
                <a:gd name="T4" fmla="*/ 24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14"/>
                  </a:moveTo>
                  <a:lnTo>
                    <a:pt x="5" y="19"/>
                  </a:lnTo>
                  <a:lnTo>
                    <a:pt x="24" y="0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504F232A-051F-154E-969D-BF6FA53EE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75" y="3800475"/>
              <a:ext cx="38100" cy="30163"/>
            </a:xfrm>
            <a:custGeom>
              <a:avLst/>
              <a:gdLst>
                <a:gd name="T0" fmla="*/ 0 w 24"/>
                <a:gd name="T1" fmla="*/ 15 h 19"/>
                <a:gd name="T2" fmla="*/ 5 w 24"/>
                <a:gd name="T3" fmla="*/ 19 h 19"/>
                <a:gd name="T4" fmla="*/ 24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15"/>
                  </a:moveTo>
                  <a:lnTo>
                    <a:pt x="5" y="19"/>
                  </a:lnTo>
                  <a:lnTo>
                    <a:pt x="24" y="0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65D3B5D-6EE2-694C-9B43-0E734FAA3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3702050"/>
              <a:ext cx="44450" cy="265113"/>
            </a:xfrm>
            <a:custGeom>
              <a:avLst/>
              <a:gdLst>
                <a:gd name="T0" fmla="*/ 12 w 12"/>
                <a:gd name="T1" fmla="*/ 64 h 70"/>
                <a:gd name="T2" fmla="*/ 6 w 12"/>
                <a:gd name="T3" fmla="*/ 70 h 70"/>
                <a:gd name="T4" fmla="*/ 0 w 12"/>
                <a:gd name="T5" fmla="*/ 64 h 70"/>
                <a:gd name="T6" fmla="*/ 0 w 12"/>
                <a:gd name="T7" fmla="*/ 6 h 70"/>
                <a:gd name="T8" fmla="*/ 6 w 12"/>
                <a:gd name="T9" fmla="*/ 0 h 70"/>
                <a:gd name="T10" fmla="*/ 12 w 12"/>
                <a:gd name="T11" fmla="*/ 6 h 70"/>
                <a:gd name="T12" fmla="*/ 12 w 12"/>
                <a:gd name="T13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0">
                  <a:moveTo>
                    <a:pt x="12" y="64"/>
                  </a:moveTo>
                  <a:cubicBezTo>
                    <a:pt x="12" y="67"/>
                    <a:pt x="9" y="70"/>
                    <a:pt x="6" y="70"/>
                  </a:cubicBezTo>
                  <a:cubicBezTo>
                    <a:pt x="3" y="70"/>
                    <a:pt x="0" y="67"/>
                    <a:pt x="0" y="6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lnTo>
                    <a:pt x="12" y="64"/>
                  </a:ln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Line 14">
              <a:extLst>
                <a:ext uri="{FF2B5EF4-FFF2-40B4-BE49-F238E27FC236}">
                  <a16:creationId xmlns:a16="http://schemas.microsoft.com/office/drawing/2014/main" id="{47DD8956-AEFA-894A-A97F-FE26F02221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4500" y="3937000"/>
              <a:ext cx="44450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Line 15">
              <a:extLst>
                <a:ext uri="{FF2B5EF4-FFF2-40B4-BE49-F238E27FC236}">
                  <a16:creationId xmlns:a16="http://schemas.microsoft.com/office/drawing/2014/main" id="{9E279060-98CC-4C47-837A-977EEAF173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4500" y="3830638"/>
              <a:ext cx="44450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EC769EF3-113F-1C43-89F1-A2958C41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338" y="3717925"/>
              <a:ext cx="30163" cy="136525"/>
            </a:xfrm>
            <a:custGeom>
              <a:avLst/>
              <a:gdLst>
                <a:gd name="T0" fmla="*/ 0 w 8"/>
                <a:gd name="T1" fmla="*/ 36 h 36"/>
                <a:gd name="T2" fmla="*/ 0 w 8"/>
                <a:gd name="T3" fmla="*/ 6 h 36"/>
                <a:gd name="T4" fmla="*/ 6 w 8"/>
                <a:gd name="T5" fmla="*/ 0 h 36"/>
                <a:gd name="T6" fmla="*/ 8 w 8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6">
                  <a:moveTo>
                    <a:pt x="0" y="3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D2B86B9-5833-4785-9FE6-0537A9EE6F2B}"/>
              </a:ext>
            </a:extLst>
          </p:cNvPr>
          <p:cNvSpPr txBox="1"/>
          <p:nvPr/>
        </p:nvSpPr>
        <p:spPr>
          <a:xfrm>
            <a:off x="9999891" y="2108994"/>
            <a:ext cx="155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млн. рублей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265D09C-3C1E-4DD7-9C1F-C58203EBAF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610638"/>
              </p:ext>
            </p:extLst>
          </p:nvPr>
        </p:nvGraphicFramePr>
        <p:xfrm>
          <a:off x="1878145" y="1450538"/>
          <a:ext cx="8646459" cy="5165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4C1F5B-67D2-4A8B-94A7-2A78120F4879}"/>
              </a:ext>
            </a:extLst>
          </p:cNvPr>
          <p:cNvSpPr/>
          <p:nvPr/>
        </p:nvSpPr>
        <p:spPr>
          <a:xfrm>
            <a:off x="10323129" y="6484027"/>
            <a:ext cx="1840523" cy="22076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429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8F003E-DAE3-40A5-A2EB-C6C1C7005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427" y="4260643"/>
            <a:ext cx="2947570" cy="1965047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BFECC22-F9E7-4C7D-8AFD-CF176A17FCF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350461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84AF1CF-D3A3-4668-8261-C7C37F4F5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38" y="289793"/>
            <a:ext cx="11125200" cy="889000"/>
          </a:xfrm>
        </p:spPr>
        <p:txBody>
          <a:bodyPr>
            <a:noAutofit/>
          </a:bodyPr>
          <a:lstStyle/>
          <a:p>
            <a:r>
              <a:rPr lang="ru-RU" sz="3200" dirty="0"/>
              <a:t>СТРУКТУРА БЕЗВОЗМЕЗДНЫХ ПОСТУПЛЕНИЙ</a:t>
            </a:r>
            <a:r>
              <a:rPr lang="en-US" sz="3200" dirty="0"/>
              <a:t> </a:t>
            </a:r>
            <a:br>
              <a:rPr lang="ru-RU" sz="3200" dirty="0"/>
            </a:br>
            <a:r>
              <a:rPr lang="ru-RU" sz="3200" dirty="0"/>
              <a:t>ГОРОДСКОГО БЮДЖЕТА В 2025-2027 ГОДАХ</a:t>
            </a:r>
            <a:endParaRPr lang="en-ID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7149B2-4A32-426B-B338-FB6498A37D2D}"/>
              </a:ext>
            </a:extLst>
          </p:cNvPr>
          <p:cNvSpPr/>
          <p:nvPr/>
        </p:nvSpPr>
        <p:spPr>
          <a:xfrm>
            <a:off x="9026427" y="1178792"/>
            <a:ext cx="2947570" cy="5047719"/>
          </a:xfrm>
          <a:prstGeom prst="rect">
            <a:avLst/>
          </a:prstGeom>
          <a:gradFill>
            <a:gsLst>
              <a:gs pos="0">
                <a:schemeClr val="accent5">
                  <a:alpha val="52000"/>
                </a:schemeClr>
              </a:gs>
              <a:gs pos="100000">
                <a:schemeClr val="accent4">
                  <a:alpha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E27F87-1686-4E8B-9510-388259547FC2}"/>
              </a:ext>
            </a:extLst>
          </p:cNvPr>
          <p:cNvCxnSpPr>
            <a:cxnSpLocks/>
          </p:cNvCxnSpPr>
          <p:nvPr/>
        </p:nvCxnSpPr>
        <p:spPr>
          <a:xfrm>
            <a:off x="7998903" y="1905000"/>
            <a:ext cx="3659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042799-CC7A-43D4-A32B-629859BEEB00}"/>
              </a:ext>
            </a:extLst>
          </p:cNvPr>
          <p:cNvGrpSpPr/>
          <p:nvPr/>
        </p:nvGrpSpPr>
        <p:grpSpPr>
          <a:xfrm>
            <a:off x="9837382" y="2267282"/>
            <a:ext cx="1325660" cy="1435369"/>
            <a:chOff x="2684463" y="3619500"/>
            <a:chExt cx="344487" cy="3476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A00E29-881F-432C-A8D0-86B28C590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8913" y="3709988"/>
              <a:ext cx="180975" cy="257175"/>
            </a:xfrm>
            <a:prstGeom prst="rect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B6DCB73-553A-4179-ACF6-2E97213C0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463" y="3619500"/>
              <a:ext cx="90488" cy="241300"/>
            </a:xfrm>
            <a:custGeom>
              <a:avLst/>
              <a:gdLst>
                <a:gd name="T0" fmla="*/ 12 w 24"/>
                <a:gd name="T1" fmla="*/ 64 h 64"/>
                <a:gd name="T2" fmla="*/ 0 w 24"/>
                <a:gd name="T3" fmla="*/ 64 h 64"/>
                <a:gd name="T4" fmla="*/ 0 w 24"/>
                <a:gd name="T5" fmla="*/ 12 h 64"/>
                <a:gd name="T6" fmla="*/ 12 w 24"/>
                <a:gd name="T7" fmla="*/ 0 h 64"/>
                <a:gd name="T8" fmla="*/ 24 w 24"/>
                <a:gd name="T9" fmla="*/ 12 h 64"/>
                <a:gd name="T10" fmla="*/ 12 w 24"/>
                <a:gd name="T11" fmla="*/ 24 h 64"/>
                <a:gd name="T12" fmla="*/ 12 w 24"/>
                <a:gd name="T13" fmla="*/ 16 h 64"/>
                <a:gd name="T14" fmla="*/ 23 w 24"/>
                <a:gd name="T15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64">
                  <a:moveTo>
                    <a:pt x="12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3" y="16"/>
                    <a:pt x="23" y="16"/>
                    <a:pt x="23" y="16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AAEC257-4A72-4259-AAE1-AE8C45612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913" y="3619500"/>
              <a:ext cx="225425" cy="90488"/>
            </a:xfrm>
            <a:custGeom>
              <a:avLst/>
              <a:gdLst>
                <a:gd name="T0" fmla="*/ 48 w 60"/>
                <a:gd name="T1" fmla="*/ 24 h 24"/>
                <a:gd name="T2" fmla="*/ 60 w 60"/>
                <a:gd name="T3" fmla="*/ 12 h 24"/>
                <a:gd name="T4" fmla="*/ 48 w 60"/>
                <a:gd name="T5" fmla="*/ 0 h 24"/>
                <a:gd name="T6" fmla="*/ 0 w 6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24">
                  <a:moveTo>
                    <a:pt x="48" y="24"/>
                  </a:moveTo>
                  <a:cubicBezTo>
                    <a:pt x="55" y="24"/>
                    <a:pt x="60" y="19"/>
                    <a:pt x="60" y="12"/>
                  </a:cubicBezTo>
                  <a:cubicBezTo>
                    <a:pt x="60" y="5"/>
                    <a:pt x="55" y="0"/>
                    <a:pt x="48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CEAE50DB-C2F0-49BD-825E-59B0C396E5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770313"/>
              <a:ext cx="60325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0306AF78-3053-405B-8DA5-B4710DE68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830638"/>
              <a:ext cx="60325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Line 10">
              <a:extLst>
                <a:ext uri="{FF2B5EF4-FFF2-40B4-BE49-F238E27FC236}">
                  <a16:creationId xmlns:a16="http://schemas.microsoft.com/office/drawing/2014/main" id="{FCF59E04-773A-492B-99B6-C8D506753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892550"/>
              <a:ext cx="60325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761283F2-47DF-42E2-8A4D-D0362B1B9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75" y="3740150"/>
              <a:ext cx="38100" cy="30163"/>
            </a:xfrm>
            <a:custGeom>
              <a:avLst/>
              <a:gdLst>
                <a:gd name="T0" fmla="*/ 0 w 24"/>
                <a:gd name="T1" fmla="*/ 14 h 19"/>
                <a:gd name="T2" fmla="*/ 5 w 24"/>
                <a:gd name="T3" fmla="*/ 19 h 19"/>
                <a:gd name="T4" fmla="*/ 24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14"/>
                  </a:moveTo>
                  <a:lnTo>
                    <a:pt x="5" y="19"/>
                  </a:lnTo>
                  <a:lnTo>
                    <a:pt x="24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F3E1C2E6-8EA0-4FA2-9E44-B85DA430D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75" y="3800475"/>
              <a:ext cx="38100" cy="30163"/>
            </a:xfrm>
            <a:custGeom>
              <a:avLst/>
              <a:gdLst>
                <a:gd name="T0" fmla="*/ 0 w 24"/>
                <a:gd name="T1" fmla="*/ 15 h 19"/>
                <a:gd name="T2" fmla="*/ 5 w 24"/>
                <a:gd name="T3" fmla="*/ 19 h 19"/>
                <a:gd name="T4" fmla="*/ 24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15"/>
                  </a:moveTo>
                  <a:lnTo>
                    <a:pt x="5" y="19"/>
                  </a:lnTo>
                  <a:lnTo>
                    <a:pt x="24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D0452B64-DA96-46B1-BD95-D01329545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3702050"/>
              <a:ext cx="44450" cy="265113"/>
            </a:xfrm>
            <a:custGeom>
              <a:avLst/>
              <a:gdLst>
                <a:gd name="T0" fmla="*/ 12 w 12"/>
                <a:gd name="T1" fmla="*/ 64 h 70"/>
                <a:gd name="T2" fmla="*/ 6 w 12"/>
                <a:gd name="T3" fmla="*/ 70 h 70"/>
                <a:gd name="T4" fmla="*/ 0 w 12"/>
                <a:gd name="T5" fmla="*/ 64 h 70"/>
                <a:gd name="T6" fmla="*/ 0 w 12"/>
                <a:gd name="T7" fmla="*/ 6 h 70"/>
                <a:gd name="T8" fmla="*/ 6 w 12"/>
                <a:gd name="T9" fmla="*/ 0 h 70"/>
                <a:gd name="T10" fmla="*/ 12 w 12"/>
                <a:gd name="T11" fmla="*/ 6 h 70"/>
                <a:gd name="T12" fmla="*/ 12 w 12"/>
                <a:gd name="T13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0">
                  <a:moveTo>
                    <a:pt x="12" y="64"/>
                  </a:moveTo>
                  <a:cubicBezTo>
                    <a:pt x="12" y="67"/>
                    <a:pt x="9" y="70"/>
                    <a:pt x="6" y="70"/>
                  </a:cubicBezTo>
                  <a:cubicBezTo>
                    <a:pt x="3" y="70"/>
                    <a:pt x="0" y="67"/>
                    <a:pt x="0" y="6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lnTo>
                    <a:pt x="12" y="64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Line 14">
              <a:extLst>
                <a:ext uri="{FF2B5EF4-FFF2-40B4-BE49-F238E27FC236}">
                  <a16:creationId xmlns:a16="http://schemas.microsoft.com/office/drawing/2014/main" id="{CDED8AD4-0889-4EF8-B7C7-57254D75D1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4500" y="3937000"/>
              <a:ext cx="44450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Line 15">
              <a:extLst>
                <a:ext uri="{FF2B5EF4-FFF2-40B4-BE49-F238E27FC236}">
                  <a16:creationId xmlns:a16="http://schemas.microsoft.com/office/drawing/2014/main" id="{71B8A002-86EB-4083-9CD6-898BC8E664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4500" y="3830638"/>
              <a:ext cx="44450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90316CAC-919E-4DC0-AD27-B66E55CBF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338" y="3717925"/>
              <a:ext cx="30163" cy="136525"/>
            </a:xfrm>
            <a:custGeom>
              <a:avLst/>
              <a:gdLst>
                <a:gd name="T0" fmla="*/ 0 w 8"/>
                <a:gd name="T1" fmla="*/ 36 h 36"/>
                <a:gd name="T2" fmla="*/ 0 w 8"/>
                <a:gd name="T3" fmla="*/ 6 h 36"/>
                <a:gd name="T4" fmla="*/ 6 w 8"/>
                <a:gd name="T5" fmla="*/ 0 h 36"/>
                <a:gd name="T6" fmla="*/ 8 w 8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6">
                  <a:moveTo>
                    <a:pt x="0" y="3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1CAE93CF-9B2A-4079-95BF-3575DA5575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7353813"/>
              </p:ext>
            </p:extLst>
          </p:nvPr>
        </p:nvGraphicFramePr>
        <p:xfrm>
          <a:off x="748032" y="114954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AF2302B9-92D8-4F8E-8887-0B94A2CFAD3E}"/>
              </a:ext>
            </a:extLst>
          </p:cNvPr>
          <p:cNvSpPr txBox="1"/>
          <p:nvPr/>
        </p:nvSpPr>
        <p:spPr>
          <a:xfrm>
            <a:off x="10415872" y="578719"/>
            <a:ext cx="155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млн. рублей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D9AD13A-68AF-4877-93DB-4B80A5CCD00F}"/>
              </a:ext>
            </a:extLst>
          </p:cNvPr>
          <p:cNvSpPr/>
          <p:nvPr/>
        </p:nvSpPr>
        <p:spPr>
          <a:xfrm>
            <a:off x="10347317" y="6482121"/>
            <a:ext cx="1835351" cy="189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791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A308690-7077-4833-A19E-EBD6D19665C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680631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4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5DF3C9E-25AC-4B76-8B15-76C91FDE44A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27BB-4784-43E9-8F13-111F3732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24" y="385578"/>
            <a:ext cx="9084671" cy="889000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sym typeface="Fjalla One"/>
              </a:rPr>
              <a:t>УКРУПНЕННАЯ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СТРУКТУРА РАСХОДОВ 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БЮДЖЕТА ГОРОДА БЛАГОВЕЩЕНСКА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4F860DB-9AFE-4B5F-8352-B1DC53C5ABBD}"/>
              </a:ext>
            </a:extLst>
          </p:cNvPr>
          <p:cNvGrpSpPr/>
          <p:nvPr/>
        </p:nvGrpSpPr>
        <p:grpSpPr>
          <a:xfrm>
            <a:off x="8916220" y="174168"/>
            <a:ext cx="897795" cy="1311819"/>
            <a:chOff x="3710610" y="1509649"/>
            <a:chExt cx="1550514" cy="202868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3A6F822-150F-488B-AC12-6E2B98C9A9F5}"/>
                </a:ext>
              </a:extLst>
            </p:cNvPr>
            <p:cNvSpPr/>
            <p:nvPr/>
          </p:nvSpPr>
          <p:spPr>
            <a:xfrm>
              <a:off x="3710610" y="1509649"/>
              <a:ext cx="1550514" cy="202868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4">
                    <a:alpha val="63000"/>
                  </a:schemeClr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28814C8-93A1-42CA-81C6-1E2C79BE885F}"/>
                </a:ext>
              </a:extLst>
            </p:cNvPr>
            <p:cNvGrpSpPr/>
            <p:nvPr/>
          </p:nvGrpSpPr>
          <p:grpSpPr>
            <a:xfrm>
              <a:off x="4076877" y="2089656"/>
              <a:ext cx="817980" cy="825522"/>
              <a:chOff x="4841876" y="3990976"/>
              <a:chExt cx="344488" cy="347663"/>
            </a:xfrm>
          </p:grpSpPr>
          <p:sp>
            <p:nvSpPr>
              <p:cNvPr id="18" name="Rectangle 143">
                <a:extLst>
                  <a:ext uri="{FF2B5EF4-FFF2-40B4-BE49-F238E27FC236}">
                    <a16:creationId xmlns:a16="http://schemas.microsoft.com/office/drawing/2014/main" id="{7E664672-46EC-4380-A1BB-3DF5A343F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1876" y="4187826"/>
                <a:ext cx="60325" cy="120650"/>
              </a:xfrm>
              <a:prstGeom prst="rect">
                <a:avLst/>
              </a:prstGeom>
              <a:noFill/>
              <a:ln w="22225" cap="flat">
                <a:solidFill>
                  <a:schemeClr val="bg1">
                    <a:alpha val="99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Freeform 144">
                <a:extLst>
                  <a:ext uri="{FF2B5EF4-FFF2-40B4-BE49-F238E27FC236}">
                    <a16:creationId xmlns:a16="http://schemas.microsoft.com/office/drawing/2014/main" id="{CB3096FD-DE78-4D05-BEF2-3C3566BB7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2201" y="4229101"/>
                <a:ext cx="284163" cy="109538"/>
              </a:xfrm>
              <a:custGeom>
                <a:avLst/>
                <a:gdLst>
                  <a:gd name="T0" fmla="*/ 0 w 76"/>
                  <a:gd name="T1" fmla="*/ 15 h 29"/>
                  <a:gd name="T2" fmla="*/ 76 w 76"/>
                  <a:gd name="T3" fmla="*/ 5 h 29"/>
                  <a:gd name="T4" fmla="*/ 64 w 76"/>
                  <a:gd name="T5" fmla="*/ 1 h 29"/>
                  <a:gd name="T6" fmla="*/ 46 w 76"/>
                  <a:gd name="T7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29">
                    <a:moveTo>
                      <a:pt x="0" y="15"/>
                    </a:moveTo>
                    <a:cubicBezTo>
                      <a:pt x="42" y="29"/>
                      <a:pt x="28" y="29"/>
                      <a:pt x="76" y="5"/>
                    </a:cubicBezTo>
                    <a:cubicBezTo>
                      <a:pt x="72" y="1"/>
                      <a:pt x="68" y="0"/>
                      <a:pt x="64" y="1"/>
                    </a:cubicBezTo>
                    <a:cubicBezTo>
                      <a:pt x="46" y="7"/>
                      <a:pt x="46" y="7"/>
                      <a:pt x="46" y="7"/>
                    </a:cubicBezTo>
                  </a:path>
                </a:pathLst>
              </a:custGeom>
              <a:noFill/>
              <a:ln w="22225" cap="rnd">
                <a:solidFill>
                  <a:schemeClr val="bg1">
                    <a:alpha val="99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" name="Freeform 145">
                <a:extLst>
                  <a:ext uri="{FF2B5EF4-FFF2-40B4-BE49-F238E27FC236}">
                    <a16:creationId xmlns:a16="http://schemas.microsoft.com/office/drawing/2014/main" id="{D9F4E1DC-39D4-4FE7-91DF-C0776760F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2201" y="4202114"/>
                <a:ext cx="179388" cy="60325"/>
              </a:xfrm>
              <a:custGeom>
                <a:avLst/>
                <a:gdLst>
                  <a:gd name="T0" fmla="*/ 0 w 48"/>
                  <a:gd name="T1" fmla="*/ 0 h 16"/>
                  <a:gd name="T2" fmla="*/ 12 w 48"/>
                  <a:gd name="T3" fmla="*/ 0 h 16"/>
                  <a:gd name="T4" fmla="*/ 30 w 48"/>
                  <a:gd name="T5" fmla="*/ 8 h 16"/>
                  <a:gd name="T6" fmla="*/ 42 w 48"/>
                  <a:gd name="T7" fmla="*/ 8 h 16"/>
                  <a:gd name="T8" fmla="*/ 42 w 48"/>
                  <a:gd name="T9" fmla="*/ 16 h 16"/>
                  <a:gd name="T10" fmla="*/ 20 w 48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6">
                    <a:moveTo>
                      <a:pt x="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21" y="0"/>
                      <a:pt x="28" y="6"/>
                      <a:pt x="30" y="8"/>
                    </a:cubicBezTo>
                    <a:cubicBezTo>
                      <a:pt x="30" y="8"/>
                      <a:pt x="36" y="8"/>
                      <a:pt x="42" y="8"/>
                    </a:cubicBezTo>
                    <a:cubicBezTo>
                      <a:pt x="48" y="8"/>
                      <a:pt x="48" y="16"/>
                      <a:pt x="42" y="16"/>
                    </a:cubicBezTo>
                    <a:cubicBezTo>
                      <a:pt x="20" y="16"/>
                      <a:pt x="20" y="16"/>
                      <a:pt x="20" y="16"/>
                    </a:cubicBezTo>
                  </a:path>
                </a:pathLst>
              </a:custGeom>
              <a:noFill/>
              <a:ln w="22225" cap="rnd">
                <a:solidFill>
                  <a:schemeClr val="bg1">
                    <a:alpha val="99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Oval 146">
                <a:extLst>
                  <a:ext uri="{FF2B5EF4-FFF2-40B4-BE49-F238E27FC236}">
                    <a16:creationId xmlns:a16="http://schemas.microsoft.com/office/drawing/2014/main" id="{EFC56265-01C7-4F37-AD87-B4A24F31B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426" y="3990976"/>
                <a:ext cx="90488" cy="90488"/>
              </a:xfrm>
              <a:prstGeom prst="ellipse">
                <a:avLst/>
              </a:prstGeom>
              <a:noFill/>
              <a:ln w="22225" cap="rnd">
                <a:solidFill>
                  <a:schemeClr val="bg1">
                    <a:alpha val="99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Oval 147">
                <a:extLst>
                  <a:ext uri="{FF2B5EF4-FFF2-40B4-BE49-F238E27FC236}">
                    <a16:creationId xmlns:a16="http://schemas.microsoft.com/office/drawing/2014/main" id="{164A7B0A-7D10-4E4D-B912-C561CF9D9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6813" y="4097339"/>
                <a:ext cx="90488" cy="90488"/>
              </a:xfrm>
              <a:prstGeom prst="ellipse">
                <a:avLst/>
              </a:prstGeom>
              <a:noFill/>
              <a:ln w="22225" cap="rnd">
                <a:solidFill>
                  <a:schemeClr val="bg1">
                    <a:alpha val="99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" name="Line 148">
                <a:extLst>
                  <a:ext uri="{FF2B5EF4-FFF2-40B4-BE49-F238E27FC236}">
                    <a16:creationId xmlns:a16="http://schemas.microsoft.com/office/drawing/2014/main" id="{5733EA70-8926-434C-A215-C922A4C4E1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1263" y="4127501"/>
                <a:ext cx="0" cy="30163"/>
              </a:xfrm>
              <a:prstGeom prst="line">
                <a:avLst/>
              </a:prstGeom>
              <a:noFill/>
              <a:ln w="22225" cap="rnd">
                <a:solidFill>
                  <a:schemeClr val="bg1">
                    <a:alpha val="99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Line 149">
                <a:extLst>
                  <a:ext uri="{FF2B5EF4-FFF2-40B4-BE49-F238E27FC236}">
                    <a16:creationId xmlns:a16="http://schemas.microsoft.com/office/drawing/2014/main" id="{7E63B8B0-4995-4326-9B86-9AFDB78058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7463" y="4021139"/>
                <a:ext cx="0" cy="30163"/>
              </a:xfrm>
              <a:prstGeom prst="line">
                <a:avLst/>
              </a:prstGeom>
              <a:noFill/>
              <a:ln w="22225" cap="rnd">
                <a:solidFill>
                  <a:schemeClr val="bg1">
                    <a:alpha val="99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aphicFrame>
        <p:nvGraphicFramePr>
          <p:cNvPr id="35" name="Диаграмма 34">
            <a:extLst>
              <a:ext uri="{FF2B5EF4-FFF2-40B4-BE49-F238E27FC236}">
                <a16:creationId xmlns:a16="http://schemas.microsoft.com/office/drawing/2014/main" id="{C2242759-688A-4EB7-8005-687675ECD7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6782330"/>
              </p:ext>
            </p:extLst>
          </p:nvPr>
        </p:nvGraphicFramePr>
        <p:xfrm>
          <a:off x="3509094" y="887794"/>
          <a:ext cx="8857751" cy="5712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93C95C7E-4FAD-4B83-868D-CAFF321B6221}"/>
              </a:ext>
            </a:extLst>
          </p:cNvPr>
          <p:cNvSpPr txBox="1"/>
          <p:nvPr/>
        </p:nvSpPr>
        <p:spPr>
          <a:xfrm>
            <a:off x="10398080" y="645412"/>
            <a:ext cx="155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млн. рублей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4B9A12-DA97-4682-804D-780AEE68AEFC}"/>
              </a:ext>
            </a:extLst>
          </p:cNvPr>
          <p:cNvSpPr/>
          <p:nvPr/>
        </p:nvSpPr>
        <p:spPr>
          <a:xfrm>
            <a:off x="10378202" y="6472422"/>
            <a:ext cx="1793920" cy="256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A3F62E-29D6-437F-AA9D-2C0008238F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1" y="3927086"/>
            <a:ext cx="3509364" cy="233438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B506BEF-7B9B-4E8B-B26A-2FA8770C5719}"/>
              </a:ext>
            </a:extLst>
          </p:cNvPr>
          <p:cNvSpPr/>
          <p:nvPr/>
        </p:nvSpPr>
        <p:spPr>
          <a:xfrm>
            <a:off x="417821" y="3927085"/>
            <a:ext cx="3509364" cy="233439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878792-A2D0-468D-84F3-81669A14212A}"/>
              </a:ext>
            </a:extLst>
          </p:cNvPr>
          <p:cNvSpPr/>
          <p:nvPr/>
        </p:nvSpPr>
        <p:spPr>
          <a:xfrm>
            <a:off x="671804" y="1810139"/>
            <a:ext cx="233265" cy="233265"/>
          </a:xfrm>
          <a:prstGeom prst="rect">
            <a:avLst/>
          </a:prstGeom>
          <a:solidFill>
            <a:srgbClr val="81919D"/>
          </a:solidFill>
          <a:ln>
            <a:solidFill>
              <a:srgbClr val="819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CBA5129-19F9-425C-8661-A832BEB71FB8}"/>
              </a:ext>
            </a:extLst>
          </p:cNvPr>
          <p:cNvSpPr/>
          <p:nvPr/>
        </p:nvSpPr>
        <p:spPr>
          <a:xfrm>
            <a:off x="671804" y="2239347"/>
            <a:ext cx="233265" cy="233265"/>
          </a:xfrm>
          <a:prstGeom prst="rect">
            <a:avLst/>
          </a:prstGeom>
          <a:solidFill>
            <a:srgbClr val="FF8A39"/>
          </a:solidFill>
          <a:ln>
            <a:solidFill>
              <a:srgbClr val="FF8A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073E270-8620-4018-9CA1-BD75F5C2C241}"/>
              </a:ext>
            </a:extLst>
          </p:cNvPr>
          <p:cNvSpPr/>
          <p:nvPr/>
        </p:nvSpPr>
        <p:spPr>
          <a:xfrm>
            <a:off x="671803" y="3097763"/>
            <a:ext cx="233265" cy="233265"/>
          </a:xfrm>
          <a:prstGeom prst="rect">
            <a:avLst/>
          </a:prstGeom>
          <a:solidFill>
            <a:srgbClr val="41EDC7"/>
          </a:solidFill>
          <a:ln>
            <a:solidFill>
              <a:srgbClr val="41E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6FBA922-7E91-44C0-A596-08CFAA39C29A}"/>
              </a:ext>
            </a:extLst>
          </p:cNvPr>
          <p:cNvSpPr/>
          <p:nvPr/>
        </p:nvSpPr>
        <p:spPr>
          <a:xfrm>
            <a:off x="671802" y="2668555"/>
            <a:ext cx="233265" cy="233265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23137B-1A4B-487D-A022-E3C022E1F67A}"/>
              </a:ext>
            </a:extLst>
          </p:cNvPr>
          <p:cNvSpPr txBox="1"/>
          <p:nvPr/>
        </p:nvSpPr>
        <p:spPr>
          <a:xfrm>
            <a:off x="982943" y="1648561"/>
            <a:ext cx="24482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Социально-</a:t>
            </a:r>
          </a:p>
          <a:p>
            <a:r>
              <a:rPr lang="ru-RU" sz="1400" b="1" dirty="0"/>
              <a:t>культурная сфера</a:t>
            </a:r>
          </a:p>
          <a:p>
            <a:endParaRPr lang="ru-RU" sz="700" b="1" dirty="0"/>
          </a:p>
          <a:p>
            <a:r>
              <a:rPr lang="ru-RU" sz="1400" b="1" dirty="0"/>
              <a:t>Производственная сфера</a:t>
            </a:r>
          </a:p>
          <a:p>
            <a:endParaRPr lang="ru-RU" sz="1050" b="1" dirty="0"/>
          </a:p>
          <a:p>
            <a:r>
              <a:rPr lang="ru-RU" sz="1400" b="1" dirty="0"/>
              <a:t>Общегосударственные    вопросы</a:t>
            </a:r>
          </a:p>
          <a:p>
            <a:endParaRPr lang="ru-RU" sz="600" b="1" dirty="0"/>
          </a:p>
          <a:p>
            <a:r>
              <a:rPr lang="ru-RU" sz="1400" b="1" dirty="0"/>
              <a:t>Прочие расходы</a:t>
            </a:r>
          </a:p>
        </p:txBody>
      </p:sp>
    </p:spTree>
    <p:extLst>
      <p:ext uri="{BB962C8B-B14F-4D97-AF65-F5344CB8AC3E}">
        <p14:creationId xmlns:p14="http://schemas.microsoft.com/office/powerpoint/2010/main" val="2013193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A308690-7077-4833-A19E-EBD6D19665C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A308690-7077-4833-A19E-EBD6D19665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5DF3C9E-25AC-4B76-8B15-76C91FDE44A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5EBFFE79-3C0A-4496-BF1A-BF7DA16847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2260499"/>
              </p:ext>
            </p:extLst>
          </p:nvPr>
        </p:nvGraphicFramePr>
        <p:xfrm>
          <a:off x="479394" y="2078033"/>
          <a:ext cx="5695264" cy="4679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1" name="Диаграмма 30">
            <a:extLst>
              <a:ext uri="{FF2B5EF4-FFF2-40B4-BE49-F238E27FC236}">
                <a16:creationId xmlns:a16="http://schemas.microsoft.com/office/drawing/2014/main" id="{AA600137-A123-4968-AFA7-985F1B7B30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6833673"/>
              </p:ext>
            </p:extLst>
          </p:nvPr>
        </p:nvGraphicFramePr>
        <p:xfrm>
          <a:off x="5949568" y="511466"/>
          <a:ext cx="5708518" cy="4755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CCE3239-2D87-4CB7-9A91-007588751D21}"/>
              </a:ext>
            </a:extLst>
          </p:cNvPr>
          <p:cNvGrpSpPr/>
          <p:nvPr/>
        </p:nvGrpSpPr>
        <p:grpSpPr>
          <a:xfrm>
            <a:off x="10097247" y="5390869"/>
            <a:ext cx="1381684" cy="1240750"/>
            <a:chOff x="10107079" y="5390869"/>
            <a:chExt cx="1381684" cy="1240750"/>
          </a:xfrm>
          <a:solidFill>
            <a:srgbClr val="ED7D31"/>
          </a:solidFill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22C95B96-F74B-4CD9-AD18-280B578F28A9}"/>
                </a:ext>
              </a:extLst>
            </p:cNvPr>
            <p:cNvSpPr/>
            <p:nvPr/>
          </p:nvSpPr>
          <p:spPr>
            <a:xfrm>
              <a:off x="10408112" y="5390869"/>
              <a:ext cx="1063560" cy="1240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4" name="Трехмерная модель 33" descr="Темно-серый знак процента">
                  <a:extLst>
                    <a:ext uri="{FF2B5EF4-FFF2-40B4-BE49-F238E27FC236}">
                      <a16:creationId xmlns:a16="http://schemas.microsoft.com/office/drawing/2014/main" id="{95A5DBD3-377B-4907-B224-112AD5A460F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05964031"/>
                    </p:ext>
                  </p:extLst>
                </p:nvPr>
              </p:nvGraphicFramePr>
              <p:xfrm>
                <a:off x="10107079" y="5390869"/>
                <a:ext cx="1381684" cy="1240750"/>
              </p:xfrm>
              <a:graphic>
                <a:graphicData uri="http://schemas.microsoft.com/office/drawing/2017/model3d">
                  <am3d:model3d r:embed="rId10">
                    <am3d:spPr>
                      <a:xfrm>
                        <a:off x="0" y="0"/>
                        <a:ext cx="1381684" cy="1240750"/>
                      </a:xfrm>
                      <a:prstGeom prst="rect">
                        <a:avLst/>
                      </a:prstGeom>
                      <a:solidFill>
                        <a:srgbClr val="ED7D31"/>
                      </a:solidFill>
                      <a:ln>
                        <a:noFill/>
                      </a:ln>
                    </am3d:spPr>
                    <am3d:camera>
                      <am3d:pos x="0" y="0" z="636587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229708" d="1000000"/>
                      <am3d:preTrans dx="0" dy="-16364740" dz="521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514180" ay="-184624" az="-27808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191310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4" name="Трехмерная модель 33" descr="Темно-серый знак процента">
                  <a:extLst>
                    <a:ext uri="{FF2B5EF4-FFF2-40B4-BE49-F238E27FC236}">
                      <a16:creationId xmlns:a16="http://schemas.microsoft.com/office/drawing/2014/main" id="{95A5DBD3-377B-4907-B224-112AD5A460F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097247" y="5390869"/>
                  <a:ext cx="1381684" cy="1240750"/>
                </a:xfrm>
                <a:prstGeom prst="rect">
                  <a:avLst/>
                </a:prstGeom>
                <a:solidFill>
                  <a:srgbClr val="ED7D31"/>
                </a:solidFill>
                <a:ln>
                  <a:noFill/>
                </a:ln>
              </p:spPr>
            </p:pic>
          </mc:Fallback>
        </mc:AlternateContent>
      </p:grpSp>
      <p:sp>
        <p:nvSpPr>
          <p:cNvPr id="36" name="Google Shape;501;p23">
            <a:extLst>
              <a:ext uri="{FF2B5EF4-FFF2-40B4-BE49-F238E27FC236}">
                <a16:creationId xmlns:a16="http://schemas.microsoft.com/office/drawing/2014/main" id="{59BC7104-E876-439C-AF63-F57FCBF9A9EC}"/>
              </a:ext>
            </a:extLst>
          </p:cNvPr>
          <p:cNvSpPr txBox="1">
            <a:spLocks/>
          </p:cNvSpPr>
          <p:nvPr/>
        </p:nvSpPr>
        <p:spPr>
          <a:xfrm>
            <a:off x="479394" y="387180"/>
            <a:ext cx="5470174" cy="14422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СТРУКТУРА</a:t>
            </a:r>
            <a:r>
              <a:rPr lang="ru-RU" sz="2800" b="1" dirty="0"/>
              <a:t> НАЛОГОВЫХ И НЕНАЛОГОВЫХ ДОХОДОВ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1877222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A308690-7077-4833-A19E-EBD6D19665C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A308690-7077-4833-A19E-EBD6D19665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5DF3C9E-25AC-4B76-8B15-76C91FDE44A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3C26CB5F-CADD-479D-B78B-A806F3089E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7974614"/>
              </p:ext>
            </p:extLst>
          </p:nvPr>
        </p:nvGraphicFramePr>
        <p:xfrm>
          <a:off x="497150" y="2201662"/>
          <a:ext cx="5677508" cy="4928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1" name="Диаграмма 30">
            <a:extLst>
              <a:ext uri="{FF2B5EF4-FFF2-40B4-BE49-F238E27FC236}">
                <a16:creationId xmlns:a16="http://schemas.microsoft.com/office/drawing/2014/main" id="{56A130CA-B759-4054-BB9D-35492FB05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6412506"/>
              </p:ext>
            </p:extLst>
          </p:nvPr>
        </p:nvGraphicFramePr>
        <p:xfrm>
          <a:off x="6004088" y="635753"/>
          <a:ext cx="5677508" cy="4755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42F1185-21F1-4150-BC13-28E7F0E93AAD}"/>
              </a:ext>
            </a:extLst>
          </p:cNvPr>
          <p:cNvGrpSpPr/>
          <p:nvPr/>
        </p:nvGrpSpPr>
        <p:grpSpPr>
          <a:xfrm>
            <a:off x="10441883" y="4770495"/>
            <a:ext cx="1913464" cy="1451752"/>
            <a:chOff x="9558208" y="5390869"/>
            <a:chExt cx="1913464" cy="1451752"/>
          </a:xfrm>
          <a:solidFill>
            <a:srgbClr val="ED7D31"/>
          </a:solidFill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A361A04C-B94C-4474-8C99-90F3F9320542}"/>
                </a:ext>
              </a:extLst>
            </p:cNvPr>
            <p:cNvSpPr/>
            <p:nvPr/>
          </p:nvSpPr>
          <p:spPr>
            <a:xfrm>
              <a:off x="10408112" y="5390869"/>
              <a:ext cx="1063560" cy="1240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4" name="Трехмерная модель 33" descr="Темно-серый знак процента">
                  <a:extLst>
                    <a:ext uri="{FF2B5EF4-FFF2-40B4-BE49-F238E27FC236}">
                      <a16:creationId xmlns:a16="http://schemas.microsoft.com/office/drawing/2014/main" id="{85B56C70-7B76-408F-B69E-5AB48AD0FE2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28412315"/>
                    </p:ext>
                  </p:extLst>
                </p:nvPr>
              </p:nvGraphicFramePr>
              <p:xfrm>
                <a:off x="9558208" y="5601871"/>
                <a:ext cx="1381684" cy="1240750"/>
              </p:xfrm>
              <a:graphic>
                <a:graphicData uri="http://schemas.microsoft.com/office/drawing/2017/model3d">
                  <am3d:model3d r:embed="rId10">
                    <am3d:spPr>
                      <a:xfrm>
                        <a:off x="0" y="0"/>
                        <a:ext cx="1381684" cy="1240750"/>
                      </a:xfrm>
                      <a:prstGeom prst="rect">
                        <a:avLst/>
                      </a:prstGeom>
                      <a:solidFill>
                        <a:srgbClr val="ED7D31"/>
                      </a:solidFill>
                      <a:ln>
                        <a:noFill/>
                      </a:ln>
                    </am3d:spPr>
                    <am3d:camera>
                      <am3d:pos x="0" y="0" z="636587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229708" d="1000000"/>
                      <am3d:preTrans dx="0" dy="-16364740" dz="521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514180" ay="-184624" az="-27808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191310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4" name="Трехмерная модель 33" descr="Темно-серый знак процента">
                  <a:extLst>
                    <a:ext uri="{FF2B5EF4-FFF2-40B4-BE49-F238E27FC236}">
                      <a16:creationId xmlns:a16="http://schemas.microsoft.com/office/drawing/2014/main" id="{85B56C70-7B76-408F-B69E-5AB48AD0FE2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441883" y="4981497"/>
                  <a:ext cx="1381684" cy="1240750"/>
                </a:xfrm>
                <a:prstGeom prst="rect">
                  <a:avLst/>
                </a:prstGeom>
                <a:solidFill>
                  <a:srgbClr val="ED7D31"/>
                </a:solidFill>
                <a:ln>
                  <a:noFill/>
                </a:ln>
              </p:spPr>
            </p:pic>
          </mc:Fallback>
        </mc:AlternateContent>
      </p:grpSp>
      <p:sp>
        <p:nvSpPr>
          <p:cNvPr id="36" name="Google Shape;501;p23">
            <a:extLst>
              <a:ext uri="{FF2B5EF4-FFF2-40B4-BE49-F238E27FC236}">
                <a16:creationId xmlns:a16="http://schemas.microsoft.com/office/drawing/2014/main" id="{8E28118B-DF7D-4A7C-A93B-A00298ABFBF9}"/>
              </a:ext>
            </a:extLst>
          </p:cNvPr>
          <p:cNvSpPr txBox="1">
            <a:spLocks/>
          </p:cNvSpPr>
          <p:nvPr/>
        </p:nvSpPr>
        <p:spPr>
          <a:xfrm>
            <a:off x="294980" y="635753"/>
            <a:ext cx="5470174" cy="14422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СТРУКТУРА</a:t>
            </a:r>
            <a:r>
              <a:rPr lang="ru-RU" sz="2800" b="1" dirty="0"/>
              <a:t> НАЛОГОВЫХ И НЕНАЛОГОВЫХ ДОХОДОВ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1762705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AFD9FB-C40D-40E6-AC1C-112AD0D948B0}"/>
              </a:ext>
            </a:extLst>
          </p:cNvPr>
          <p:cNvSpPr/>
          <p:nvPr/>
        </p:nvSpPr>
        <p:spPr>
          <a:xfrm>
            <a:off x="10165278" y="6451541"/>
            <a:ext cx="2014845" cy="203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F9349C2-565D-5E41-A4D4-3DC512D50CF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100862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2" name="think-cell Slide" r:id="rId6" imgW="7761960" imgH="10047960" progId="">
                  <p:embed/>
                </p:oleObj>
              </mc:Choice>
              <mc:Fallback>
                <p:oleObj name="think-cell Slide" r:id="rId6" imgW="7761960" imgH="1004796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01C1CAB-F84C-224F-B334-C938ABC479A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800" b="1" dirty="0">
              <a:latin typeface="Segoe UI" panose="020B0502040204020203" pitchFamily="34" charset="0"/>
              <a:ea typeface="+mj-ea"/>
              <a:sym typeface="Segoe UI" panose="020B0502040204020203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EC63CA7-E5F0-FF4E-8830-5DDC1027CF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29" b="979"/>
          <a:stretch/>
        </p:blipFill>
        <p:spPr>
          <a:xfrm>
            <a:off x="533400" y="0"/>
            <a:ext cx="11658598" cy="6248400"/>
          </a:xfrm>
          <a:custGeom>
            <a:avLst/>
            <a:gdLst>
              <a:gd name="connsiteX0" fmla="*/ 0 w 11658598"/>
              <a:gd name="connsiteY0" fmla="*/ 0 h 6248400"/>
              <a:gd name="connsiteX1" fmla="*/ 11125200 w 11658598"/>
              <a:gd name="connsiteY1" fmla="*/ 0 h 6248400"/>
              <a:gd name="connsiteX2" fmla="*/ 11125200 w 11658598"/>
              <a:gd name="connsiteY2" fmla="*/ 1295400 h 6248400"/>
              <a:gd name="connsiteX3" fmla="*/ 11658598 w 11658598"/>
              <a:gd name="connsiteY3" fmla="*/ 1295400 h 6248400"/>
              <a:gd name="connsiteX4" fmla="*/ 11658598 w 11658598"/>
              <a:gd name="connsiteY4" fmla="*/ 6248400 h 6248400"/>
              <a:gd name="connsiteX5" fmla="*/ 4237383 w 11658598"/>
              <a:gd name="connsiteY5" fmla="*/ 6248400 h 6248400"/>
              <a:gd name="connsiteX6" fmla="*/ 4237382 w 11658598"/>
              <a:gd name="connsiteY6" fmla="*/ 6248400 h 6248400"/>
              <a:gd name="connsiteX7" fmla="*/ 0 w 11658598"/>
              <a:gd name="connsiteY7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58598" h="6248400">
                <a:moveTo>
                  <a:pt x="0" y="0"/>
                </a:moveTo>
                <a:lnTo>
                  <a:pt x="11125200" y="0"/>
                </a:lnTo>
                <a:lnTo>
                  <a:pt x="11125200" y="1295400"/>
                </a:lnTo>
                <a:lnTo>
                  <a:pt x="11658598" y="1295400"/>
                </a:lnTo>
                <a:lnTo>
                  <a:pt x="11658598" y="6248400"/>
                </a:lnTo>
                <a:lnTo>
                  <a:pt x="4237383" y="6248400"/>
                </a:lnTo>
                <a:lnTo>
                  <a:pt x="4237382" y="6248400"/>
                </a:lnTo>
                <a:lnTo>
                  <a:pt x="0" y="6248400"/>
                </a:lnTo>
                <a:close/>
              </a:path>
            </a:pathLst>
          </a:cu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CC78EFAE-7AC0-C349-B19E-35A2FA48FA7A}"/>
              </a:ext>
            </a:extLst>
          </p:cNvPr>
          <p:cNvSpPr/>
          <p:nvPr/>
        </p:nvSpPr>
        <p:spPr>
          <a:xfrm>
            <a:off x="533400" y="0"/>
            <a:ext cx="11125200" cy="6248400"/>
          </a:xfrm>
          <a:custGeom>
            <a:avLst/>
            <a:gdLst>
              <a:gd name="connsiteX0" fmla="*/ 0 w 11125200"/>
              <a:gd name="connsiteY0" fmla="*/ 0 h 6248400"/>
              <a:gd name="connsiteX1" fmla="*/ 11125200 w 11125200"/>
              <a:gd name="connsiteY1" fmla="*/ 0 h 6248400"/>
              <a:gd name="connsiteX2" fmla="*/ 11125200 w 11125200"/>
              <a:gd name="connsiteY2" fmla="*/ 1295400 h 6248400"/>
              <a:gd name="connsiteX3" fmla="*/ 4237383 w 11125200"/>
              <a:gd name="connsiteY3" fmla="*/ 1295400 h 6248400"/>
              <a:gd name="connsiteX4" fmla="*/ 4237383 w 11125200"/>
              <a:gd name="connsiteY4" fmla="*/ 6248400 h 6248400"/>
              <a:gd name="connsiteX5" fmla="*/ 0 w 11125200"/>
              <a:gd name="connsiteY5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25200" h="6248400">
                <a:moveTo>
                  <a:pt x="0" y="0"/>
                </a:moveTo>
                <a:lnTo>
                  <a:pt x="11125200" y="0"/>
                </a:lnTo>
                <a:lnTo>
                  <a:pt x="11125200" y="1295400"/>
                </a:lnTo>
                <a:lnTo>
                  <a:pt x="4237383" y="1295400"/>
                </a:lnTo>
                <a:lnTo>
                  <a:pt x="4237383" y="6248400"/>
                </a:lnTo>
                <a:lnTo>
                  <a:pt x="0" y="624840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2000"/>
                </a:schemeClr>
              </a:gs>
              <a:gs pos="100000">
                <a:schemeClr val="accent2">
                  <a:alpha val="73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E1815-B591-ED4C-A8C8-290F0418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2483796"/>
            <a:ext cx="3342208" cy="3102388"/>
          </a:xfrm>
        </p:spPr>
        <p:txBody>
          <a:bodyPr wrap="square" lIns="0" tIns="0" rIns="0" bIns="0">
            <a:spAutoFit/>
          </a:bodyPr>
          <a:lstStyle/>
          <a:p>
            <a:pPr algn="ctr" defTabSz="457200" latinLnBrk="0"/>
            <a:r>
              <a:rPr lang="ru-RU" sz="2800" b="1" dirty="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  <a:sym typeface="Fjalla One"/>
              </a:rPr>
              <a:t>ОСНОВНЫЕ НАПРАВЛЕНИЯ НАЛОГОВОЙ ПОЛИТИКИ ГОРОДА БЛАГОВЕЩЕНСКА НА 2025 ГОД И ПЛАНОВЫЙ ПЕРИОД 2026 и 2027 ГОДОВ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CC5F76-BB9D-3B42-BCBC-955A9B21380B}"/>
              </a:ext>
            </a:extLst>
          </p:cNvPr>
          <p:cNvSpPr/>
          <p:nvPr/>
        </p:nvSpPr>
        <p:spPr>
          <a:xfrm>
            <a:off x="3896955" y="1825247"/>
            <a:ext cx="8295044" cy="4423153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accent4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 поставленных задач будет обеспечено реализацией следующих мероприятий: </a:t>
            </a:r>
          </a:p>
          <a:p>
            <a:pPr indent="449580"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 Ввести туристический налог. Средства будут направлены на развитие туристической инфраструктуры.</a:t>
            </a:r>
          </a:p>
          <a:p>
            <a:pPr indent="449580"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 По налогу, взимаемому в связи с применением УСН: проработка с Правительством Амурской области вопроса об увеличении единого норматива отчислений в бюджеты городских округов области от налога, взимаемого в связи с применением упрощенной системы налогообложения до 30%. </a:t>
            </a:r>
          </a:p>
          <a:p>
            <a:pPr indent="449580"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 По налогу на имущество физических лиц: </a:t>
            </a:r>
          </a:p>
          <a:p>
            <a:pPr indent="449580"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перечня объектов, формируемых в соответствии со ст. 378.2 Налогового кодекса РФ (торговых, офисных объектов, объектов общественного питания и бытового обслуживания);</a:t>
            </a:r>
          </a:p>
          <a:p>
            <a:pPr indent="449580"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установить на 2025 год пониженную ставку налога в отношении торговых, офисных объектов, объектов общественного питания и бытового обслуживания в размере 1,5%; </a:t>
            </a:r>
          </a:p>
          <a:p>
            <a:pPr indent="449580"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установить ставку налога в отношении объектов, стоимость которых превышает 300 миллионов рублей в размере 2,5%; </a:t>
            </a:r>
          </a:p>
          <a:p>
            <a:pPr indent="449580"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ранее принятых льгот собственникам объектов культурного наследия и членам многодетной семьи;</a:t>
            </a:r>
          </a:p>
          <a:p>
            <a:pPr indent="450215"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правообладателей ранее учтенных объектов недвижимости и внесение сведений в ЕГРН с целью вовлечения их в налоговый оборот;</a:t>
            </a:r>
          </a:p>
          <a:p>
            <a:pPr indent="450215"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ежегодной оценки эффективности налоговых расходов (льгот).</a:t>
            </a:r>
          </a:p>
          <a:p>
            <a:pPr indent="450215"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 По земельному налогу - с</a:t>
            </a:r>
            <a:r>
              <a:rPr lang="ru-RU" sz="1400" b="1" spc="1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охранение ранее принятых льгот.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690CF6-9B85-F74C-9273-3EE53447E2D3}"/>
              </a:ext>
            </a:extLst>
          </p:cNvPr>
          <p:cNvGrpSpPr/>
          <p:nvPr/>
        </p:nvGrpSpPr>
        <p:grpSpPr>
          <a:xfrm>
            <a:off x="878703" y="610704"/>
            <a:ext cx="1530184" cy="1537234"/>
            <a:chOff x="4841875" y="3978275"/>
            <a:chExt cx="344488" cy="3460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0F0FAE-B088-D145-A046-AA422BFC3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325" y="3978275"/>
              <a:ext cx="300038" cy="301625"/>
            </a:xfrm>
            <a:prstGeom prst="rect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Line 68">
              <a:extLst>
                <a:ext uri="{FF2B5EF4-FFF2-40B4-BE49-F238E27FC236}">
                  <a16:creationId xmlns:a16="http://schemas.microsoft.com/office/drawing/2014/main" id="{C5C5EB36-02BF-0543-A0BB-B7C75C445C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038600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Line 69">
              <a:extLst>
                <a:ext uri="{FF2B5EF4-FFF2-40B4-BE49-F238E27FC236}">
                  <a16:creationId xmlns:a16="http://schemas.microsoft.com/office/drawing/2014/main" id="{AB679EA5-0202-4F46-BFAE-B9E598BFDE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068763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Line 70">
              <a:extLst>
                <a:ext uri="{FF2B5EF4-FFF2-40B4-BE49-F238E27FC236}">
                  <a16:creationId xmlns:a16="http://schemas.microsoft.com/office/drawing/2014/main" id="{BAA12C73-704A-A745-866B-6E87CB2C5E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098925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Line 71">
              <a:extLst>
                <a:ext uri="{FF2B5EF4-FFF2-40B4-BE49-F238E27FC236}">
                  <a16:creationId xmlns:a16="http://schemas.microsoft.com/office/drawing/2014/main" id="{40CA01F3-BA2A-E847-803C-3D77354A6D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129088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Line 72">
              <a:extLst>
                <a:ext uri="{FF2B5EF4-FFF2-40B4-BE49-F238E27FC236}">
                  <a16:creationId xmlns:a16="http://schemas.microsoft.com/office/drawing/2014/main" id="{04B6E4CA-8E28-874B-8E9A-8EB8D4D8A0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159250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Line 73">
              <a:extLst>
                <a:ext uri="{FF2B5EF4-FFF2-40B4-BE49-F238E27FC236}">
                  <a16:creationId xmlns:a16="http://schemas.microsoft.com/office/drawing/2014/main" id="{4A48D373-2860-3C46-B7A6-6898AAA17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189413"/>
              <a:ext cx="195263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Line 74">
              <a:extLst>
                <a:ext uri="{FF2B5EF4-FFF2-40B4-BE49-F238E27FC236}">
                  <a16:creationId xmlns:a16="http://schemas.microsoft.com/office/drawing/2014/main" id="{D1713B8E-FD9E-EC42-A5B8-1359A93053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4219575"/>
              <a:ext cx="90488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994DEDA-A747-A047-9332-6374EB2D9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875" y="4038600"/>
              <a:ext cx="285750" cy="285750"/>
            </a:xfrm>
            <a:custGeom>
              <a:avLst/>
              <a:gdLst>
                <a:gd name="T0" fmla="*/ 28 w 180"/>
                <a:gd name="T1" fmla="*/ 0 h 180"/>
                <a:gd name="T2" fmla="*/ 0 w 180"/>
                <a:gd name="T3" fmla="*/ 0 h 180"/>
                <a:gd name="T4" fmla="*/ 0 w 180"/>
                <a:gd name="T5" fmla="*/ 180 h 180"/>
                <a:gd name="T6" fmla="*/ 180 w 180"/>
                <a:gd name="T7" fmla="*/ 180 h 180"/>
                <a:gd name="T8" fmla="*/ 180 w 180"/>
                <a:gd name="T9" fmla="*/ 15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80">
                  <a:moveTo>
                    <a:pt x="28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80" y="180"/>
                  </a:lnTo>
                  <a:lnTo>
                    <a:pt x="180" y="152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42F5C158-4D86-C547-AC7F-1AE59EFDB2B9}"/>
              </a:ext>
            </a:extLst>
          </p:cNvPr>
          <p:cNvSpPr txBox="1">
            <a:spLocks/>
          </p:cNvSpPr>
          <p:nvPr/>
        </p:nvSpPr>
        <p:spPr>
          <a:xfrm>
            <a:off x="2618629" y="185993"/>
            <a:ext cx="9308286" cy="162608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indent="450215" algn="ctr">
              <a:lnSpc>
                <a:spcPct val="100000"/>
              </a:lnSpc>
            </a:pPr>
            <a:r>
              <a:rPr lang="ru-RU" sz="1600" dirty="0">
                <a:solidFill>
                  <a:schemeClr val="accent6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направления налоговой политики на 2025-2027 годы сохраняют задачи, поставленные в 2022-2024 годах:</a:t>
            </a:r>
          </a:p>
          <a:p>
            <a:pPr indent="450215" algn="ctr">
              <a:lnSpc>
                <a:spcPct val="100000"/>
              </a:lnSpc>
            </a:pPr>
            <a:endParaRPr lang="ru-RU" sz="1400" dirty="0">
              <a:solidFill>
                <a:schemeClr val="accent6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975" algn="just">
              <a:lnSpc>
                <a:spcPts val="120"/>
              </a:lnSpc>
            </a:pPr>
            <a:r>
              <a:rPr lang="ru-RU" sz="1400" dirty="0">
                <a:solidFill>
                  <a:schemeClr val="accent6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необходимого уровня доходной базы городского бюджета для поддержания сбалансированности;</a:t>
            </a:r>
          </a:p>
          <a:p>
            <a:pPr indent="180975" algn="just">
              <a:lnSpc>
                <a:spcPct val="100000"/>
              </a:lnSpc>
            </a:pPr>
            <a:r>
              <a:rPr lang="ru-RU" sz="1400" dirty="0">
                <a:solidFill>
                  <a:schemeClr val="accent6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предпринимательской и инвестиционной активности и привлечение инвестиций </a:t>
            </a:r>
          </a:p>
          <a:p>
            <a:pPr indent="180975" algn="just">
              <a:lnSpc>
                <a:spcPct val="100000"/>
              </a:lnSpc>
            </a:pPr>
            <a:r>
              <a:rPr lang="ru-RU" sz="1400" dirty="0">
                <a:solidFill>
                  <a:schemeClr val="accent6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территорию города;</a:t>
            </a:r>
          </a:p>
          <a:p>
            <a:pPr indent="180975" algn="just">
              <a:lnSpc>
                <a:spcPct val="100000"/>
              </a:lnSpc>
            </a:pPr>
            <a:r>
              <a:rPr lang="ru-RU" sz="1400" dirty="0">
                <a:solidFill>
                  <a:schemeClr val="accent6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социально незащищенных граждан;</a:t>
            </a:r>
          </a:p>
          <a:p>
            <a:pPr indent="180975" algn="just">
              <a:lnSpc>
                <a:spcPct val="100000"/>
              </a:lnSpc>
            </a:pPr>
            <a:r>
              <a:rPr lang="ru-RU" sz="1400" dirty="0">
                <a:solidFill>
                  <a:schemeClr val="accent6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недопущение неэффективных налоговых льгот. </a:t>
            </a:r>
          </a:p>
        </p:txBody>
      </p:sp>
      <p:cxnSp>
        <p:nvCxnSpPr>
          <p:cNvPr id="25" name="Straight Connector 19">
            <a:extLst>
              <a:ext uri="{FF2B5EF4-FFF2-40B4-BE49-F238E27FC236}">
                <a16:creationId xmlns:a16="http://schemas.microsoft.com/office/drawing/2014/main" id="{4E33F16C-7EEA-4953-9FE2-8A53AFB66CF6}"/>
              </a:ext>
            </a:extLst>
          </p:cNvPr>
          <p:cNvCxnSpPr>
            <a:cxnSpLocks/>
          </p:cNvCxnSpPr>
          <p:nvPr/>
        </p:nvCxnSpPr>
        <p:spPr>
          <a:xfrm>
            <a:off x="807826" y="180642"/>
            <a:ext cx="105763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6727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6vmEPwyxT_pOmtR5YPOH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6vmEPwyxT_pOmtR5YPOH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6vmEPwyxT_pOmtR5YPOH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xZSY6ewxCQY3Bs2I6Ie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xZSY6ewxCQY3Bs2I6Ie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xZSY6ewxCQY3Bs2I6Ie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6vmEPwyxT_pOmtR5YPOH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6vmEPwyxT_pOmtR5YPOH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mZ.MvT.uz.y8aREIpe6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cfXOqYtZIwjn.KCVDk5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mZ.MvT.uz.y8aREIpe6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mZ.MvT.uz.y8aREIpe6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mZ.MvT.uz.y8aREIpe6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mZ.MvT.uz.y8aREIpe6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mZ.MvT.uz.y8aREIpe6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mZ.MvT.uz.y8aREIpe6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HEO3qHg5SkoqlYoj5Krv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HEO3qHg5SkoqlYoj5Krv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HEO3qHg5SkoqlYoj5Krv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2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2393F"/>
      </a:accent1>
      <a:accent2>
        <a:srgbClr val="4E5859"/>
      </a:accent2>
      <a:accent3>
        <a:srgbClr val="F2E8DE"/>
      </a:accent3>
      <a:accent4>
        <a:srgbClr val="D87D48"/>
      </a:accent4>
      <a:accent5>
        <a:srgbClr val="D9643A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8688</TotalTime>
  <Words>3918</Words>
  <Application>Microsoft Office PowerPoint</Application>
  <PresentationFormat>Широкоэкранный</PresentationFormat>
  <Paragraphs>753</Paragraphs>
  <Slides>30</Slides>
  <Notes>27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Fjalla One</vt:lpstr>
      <vt:lpstr>Georgia</vt:lpstr>
      <vt:lpstr>Podkova ExtraBold</vt:lpstr>
      <vt:lpstr>Podkova Regular</vt:lpstr>
      <vt:lpstr>Podkova Regular Bold</vt:lpstr>
      <vt:lpstr>Segoe UI</vt:lpstr>
      <vt:lpstr>Segoe UI Light</vt:lpstr>
      <vt:lpstr>Times New Roman</vt:lpstr>
      <vt:lpstr>Office Theme</vt:lpstr>
      <vt:lpstr>think-cell Slide</vt:lpstr>
      <vt:lpstr>Презентация PowerPoint</vt:lpstr>
      <vt:lpstr>Бюджет и бюджетный процесс</vt:lpstr>
      <vt:lpstr>Параметры городского бюджета на 2025 год и плановый период 2026 и 2027 годов </vt:lpstr>
      <vt:lpstr>Презентация PowerPoint</vt:lpstr>
      <vt:lpstr>СТРУКТУРА БЕЗВОЗМЕЗДНЫХ ПОСТУПЛЕНИЙ  ГОРОДСКОГО БЮДЖЕТА В 2025-2027 ГОДАХ</vt:lpstr>
      <vt:lpstr>УКРУПНЕННАЯ СТРУКТУРА РАСХОДОВ  БЮДЖЕТА ГОРОДА БЛАГОВЕЩЕНСКА</vt:lpstr>
      <vt:lpstr>Презентация PowerPoint</vt:lpstr>
      <vt:lpstr>Презентация PowerPoint</vt:lpstr>
      <vt:lpstr>ОСНОВНЫЕ НАПРАВЛЕНИЯ НАЛОГОВОЙ ПОЛИТИКИ ГОРОДА БЛАГОВЕЩЕНСКА НА 2025 ГОД И ПЛАНОВЫЙ ПЕРИОД 2026 и 2027 ГОДОВ</vt:lpstr>
      <vt:lpstr>ОСНОВНЫЕ НАПРАВЛЕНИЯ ДОЛГОВОЙ ПОЛИТИКИ ГОРОДА БЛАГОВЕЩЕНСКА НА 2025 ГОД И ПЛАНОВЫЙ ПЕРИОД 2026 и 2027 ГОДОВ</vt:lpstr>
      <vt:lpstr>ОСНОВНЫЕ НАПРАВЛЕНИЯ БЮДЖЕТНОЙ ПОЛИТИКИ ГОРОДА БЛАГОВЕЩЕНСКА НА 2025 ГОД И ПЛАНОВЫЙ ПЕРИОД 2026 и 2027 ГОДОВ</vt:lpstr>
      <vt:lpstr>ВЕРХНИЙ ПРЕДЕЛ МУНИЦИПАЛЬНОГО ДОЛГА</vt:lpstr>
      <vt:lpstr>Презентация PowerPoint</vt:lpstr>
      <vt:lpstr>Презентация PowerPoint</vt:lpstr>
      <vt:lpstr>Презентация PowerPoint</vt:lpstr>
      <vt:lpstr>МУНИЦИПАЛЬНЫЕ ПРОГРАММЫ В 2025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erybagas</dc:creator>
  <cp:lastModifiedBy>Анна Ярина</cp:lastModifiedBy>
  <cp:revision>463</cp:revision>
  <dcterms:created xsi:type="dcterms:W3CDTF">2019-08-16T12:08:31Z</dcterms:created>
  <dcterms:modified xsi:type="dcterms:W3CDTF">2024-11-11T08:44:10Z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5176720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