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rawings/drawing9.xml" ContentType="application/vnd.openxmlformats-officedocument.drawingml.chartshape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drawings/drawing11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40"/>
  </p:notesMasterIdLst>
  <p:handoutMasterIdLst>
    <p:handoutMasterId r:id="rId41"/>
  </p:handoutMasterIdLst>
  <p:sldIdLst>
    <p:sldId id="256" r:id="rId3"/>
    <p:sldId id="263" r:id="rId4"/>
    <p:sldId id="264" r:id="rId5"/>
    <p:sldId id="265" r:id="rId6"/>
    <p:sldId id="266" r:id="rId7"/>
    <p:sldId id="267" r:id="rId8"/>
    <p:sldId id="296" r:id="rId9"/>
    <p:sldId id="268" r:id="rId10"/>
    <p:sldId id="269" r:id="rId11"/>
    <p:sldId id="260" r:id="rId12"/>
    <p:sldId id="272" r:id="rId13"/>
    <p:sldId id="270" r:id="rId14"/>
    <p:sldId id="298" r:id="rId15"/>
    <p:sldId id="299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82" r:id="rId31"/>
    <p:sldId id="283" r:id="rId32"/>
    <p:sldId id="284" r:id="rId33"/>
    <p:sldId id="285" r:id="rId34"/>
    <p:sldId id="286" r:id="rId35"/>
    <p:sldId id="297" r:id="rId36"/>
    <p:sldId id="274" r:id="rId37"/>
    <p:sldId id="301" r:id="rId38"/>
    <p:sldId id="30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ACD5"/>
    <a:srgbClr val="0000CC"/>
    <a:srgbClr val="DC24D3"/>
    <a:srgbClr val="AC0000"/>
    <a:srgbClr val="CD33AC"/>
    <a:srgbClr val="B24E95"/>
    <a:srgbClr val="74350A"/>
    <a:srgbClr val="540000"/>
    <a:srgbClr val="001736"/>
    <a:srgbClr val="0F274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9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NULL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59800378362977691"/>
          <c:h val="0.972885825773126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1831584385192577"/>
                  <c:y val="7.14388142603209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E95-4E8B-BA6A-9A0D93928BB7}"/>
                </c:ext>
              </c:extLst>
            </c:dLbl>
            <c:dLbl>
              <c:idx val="1"/>
              <c:layout>
                <c:manualLayout>
                  <c:x val="-1.7501744337120345E-2"/>
                  <c:y val="-0.1236734243319282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E95-4E8B-BA6A-9A0D93928BB7}"/>
                </c:ext>
              </c:extLst>
            </c:dLbl>
            <c:dLbl>
              <c:idx val="2"/>
              <c:layout>
                <c:manualLayout>
                  <c:x val="8.8173126010722774E-2"/>
                  <c:y val="-8.354869071310257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E95-4E8B-BA6A-9A0D93928BB7}"/>
                </c:ext>
              </c:extLst>
            </c:dLbl>
            <c:dLbl>
              <c:idx val="3"/>
              <c:layout>
                <c:manualLayout>
                  <c:x val="4.2549364054813812E-2"/>
                  <c:y val="6.055058585804413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E95-4E8B-BA6A-9A0D93928BB7}"/>
                </c:ext>
              </c:extLst>
            </c:dLbl>
            <c:dLbl>
              <c:idx val="4"/>
              <c:layout>
                <c:manualLayout>
                  <c:x val="7.4627517989837133E-2"/>
                  <c:y val="0.1235540965702037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E95-4E8B-BA6A-9A0D93928BB7}"/>
                </c:ext>
              </c:extLst>
            </c:dLbl>
            <c:delete val="1"/>
            <c:spPr>
              <a:effectLst>
                <a:innerShdw blurRad="114300">
                  <a:prstClr val="black"/>
                </a:innerShdw>
              </a:effectLst>
            </c:spPr>
            <c:txPr>
              <a:bodyPr/>
              <a:lstStyle/>
              <a:p>
                <a:pPr>
                  <a:defRPr sz="2000" b="1">
                    <a:solidFill>
                      <a:schemeClr val="bg1">
                        <a:lumMod val="95000"/>
                      </a:schemeClr>
                    </a:solidFill>
                  </a:defRPr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(1 234,8)</c:v>
                </c:pt>
                <c:pt idx="1">
                  <c:v>налоги на совокупный доход (336,1)</c:v>
                </c:pt>
                <c:pt idx="2">
                  <c:v>налоги на имущество (627,4)</c:v>
                </c:pt>
                <c:pt idx="3">
                  <c:v>доходы от использования имущества (316,5)</c:v>
                </c:pt>
                <c:pt idx="4">
                  <c:v>иные налоговые и неналоговые доходы (396,1)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42.4</c:v>
                </c:pt>
                <c:pt idx="1">
                  <c:v>11.5</c:v>
                </c:pt>
                <c:pt idx="2">
                  <c:v>21.6</c:v>
                </c:pt>
                <c:pt idx="3">
                  <c:v>10.9</c:v>
                </c:pt>
                <c:pt idx="4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E95-4E8B-BA6A-9A0D93928BB7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66048026473760957"/>
          <c:y val="2.324655126171931E-2"/>
          <c:w val="0.32998629632550186"/>
          <c:h val="0.94656478118149157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layout>
        <c:manualLayout>
          <c:xMode val="edge"/>
          <c:yMode val="edge"/>
          <c:x val="0.31656141475454258"/>
          <c:y val="1.4965261738892711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2.8050270600445192E-2"/>
          <c:y val="0.12816479934765587"/>
          <c:w val="0.93143267186557854"/>
          <c:h val="0.6734794940563196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Финансовая помощь</c:v>
                </c:pt>
              </c:strCache>
            </c:strRef>
          </c:tx>
          <c:dLbls>
            <c:dLbl>
              <c:idx val="0"/>
              <c:layout>
                <c:manualLayout>
                  <c:x val="3.7400360800593495E-2"/>
                  <c:y val="1.1223946304169534E-2"/>
                </c:manualLayout>
              </c:layout>
              <c:showVal val="1"/>
            </c:dLbl>
            <c:dLbl>
              <c:idx val="1"/>
              <c:layout>
                <c:manualLayout>
                  <c:x val="1.5583483666913957E-2"/>
                  <c:y val="-6.734367782501719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5D7-4829-BDEE-D1DC871E63E2}"/>
                </c:ext>
              </c:extLst>
            </c:dLbl>
            <c:dLbl>
              <c:idx val="2"/>
              <c:layout>
                <c:manualLayout>
                  <c:x val="1.5583483666913957E-2"/>
                  <c:y val="6.8589990612500361E-17"/>
                </c:manualLayout>
              </c:layout>
              <c:showVal val="1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3103</c:v>
                </c:pt>
                <c:pt idx="1">
                  <c:v>2135.1</c:v>
                </c:pt>
                <c:pt idx="2">
                  <c:v>3199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D7-4829-BDEE-D1DC871E63E2}"/>
            </c:ext>
          </c:extLst>
        </c:ser>
        <c:shape val="cylinder"/>
        <c:axId val="70576384"/>
        <c:axId val="70578176"/>
        <c:axId val="0"/>
      </c:bar3DChart>
      <c:catAx>
        <c:axId val="70576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70578176"/>
        <c:crosses val="autoZero"/>
        <c:auto val="1"/>
        <c:lblAlgn val="ctr"/>
        <c:lblOffset val="100"/>
      </c:catAx>
      <c:valAx>
        <c:axId val="70578176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705763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80"/>
    </c:view3D>
    <c:plotArea>
      <c:layout>
        <c:manualLayout>
          <c:layoutTarget val="inner"/>
          <c:xMode val="edge"/>
          <c:yMode val="edge"/>
          <c:x val="1.0166922049355603E-2"/>
          <c:y val="2.2955765897833876E-2"/>
          <c:w val="0.98313066491679557"/>
          <c:h val="0.968755048879634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"/>
            </a:sp3d>
          </c:spPr>
          <c:explosion val="11"/>
          <c:dPt>
            <c:idx val="0"/>
            <c:spPr>
              <a:solidFill>
                <a:srgbClr val="F377C1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C38-4108-9BDA-14E81C308842}"/>
              </c:ext>
            </c:extLst>
          </c:dPt>
          <c:dPt>
            <c:idx val="1"/>
            <c:spPr>
              <a:solidFill>
                <a:srgbClr val="6A74D0"/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38-4108-9BDA-14E81C308842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C38-4108-9BDA-14E81C308842}"/>
              </c:ext>
            </c:extLst>
          </c:dPt>
          <c:dLbls>
            <c:dLbl>
              <c:idx val="0"/>
              <c:layout>
                <c:manualLayout>
                  <c:x val="-0.16500386222405497"/>
                  <c:y val="-1.8670161638076412E-2"/>
                </c:manualLayout>
              </c:layout>
              <c:spPr/>
              <c:txPr>
                <a:bodyPr/>
                <a:lstStyle/>
                <a:p>
                  <a:pPr>
                    <a:defRPr sz="40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spPr/>
              <c:txPr>
                <a:bodyPr/>
                <a:lstStyle/>
                <a:p>
                  <a:pPr>
                    <a:defRPr sz="36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6.9238336540695999E-2"/>
                  <c:y val="5.9303338019693244E-2"/>
                </c:manualLayout>
              </c:layout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778,1</a:t>
                    </a:r>
                  </a:p>
                </c:rich>
              </c:tx>
              <c:spPr/>
              <c:showVal val="1"/>
            </c:dLbl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Социальные </c:v>
                </c:pt>
                <c:pt idx="1">
                  <c:v>Производсвенная сфера</c:v>
                </c:pt>
                <c:pt idx="2">
                  <c:v>Прочие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3212</c:v>
                </c:pt>
                <c:pt idx="1">
                  <c:v>2360.3000000000002</c:v>
                </c:pt>
                <c:pt idx="2">
                  <c:v>778.1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C38-4108-9BDA-14E81C308842}"/>
            </c:ext>
          </c:extLst>
        </c:ser>
      </c:pie3DChart>
    </c:plotArea>
    <c:plotVisOnly val="1"/>
    <c:dispBlanksAs val="zero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901707412097521"/>
          <c:y val="5.9033520085069922E-2"/>
          <c:w val="0.81883096450843462"/>
          <c:h val="0.629162632723348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66CC"/>
            </a:solidFill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2530.5</c:v>
                </c:pt>
                <c:pt idx="1">
                  <c:v>2480.8000000000002</c:v>
                </c:pt>
                <c:pt idx="2">
                  <c:v>3212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06-40A3-8822-83D80FB4205B}"/>
            </c:ext>
          </c:extLst>
        </c:ser>
        <c:shape val="cylinder"/>
        <c:axId val="70764800"/>
        <c:axId val="70778880"/>
        <c:axId val="0"/>
      </c:bar3DChart>
      <c:catAx>
        <c:axId val="70764800"/>
        <c:scaling>
          <c:orientation val="minMax"/>
        </c:scaling>
        <c:delete val="1"/>
        <c:axPos val="b"/>
        <c:numFmt formatCode="General" sourceLinked="1"/>
        <c:tickLblPos val="none"/>
        <c:crossAx val="70778880"/>
        <c:crosses val="autoZero"/>
        <c:auto val="1"/>
        <c:lblAlgn val="ctr"/>
        <c:lblOffset val="100"/>
      </c:catAx>
      <c:valAx>
        <c:axId val="707788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0764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7345308398950046E-2"/>
          <c:y val="6.558587598425196E-2"/>
          <c:w val="0.62038253010280087"/>
          <c:h val="0.8253464566929136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dLbls>
            <c:dLbl>
              <c:idx val="0"/>
              <c:layout>
                <c:manualLayout>
                  <c:x val="9.6504962596728975E-3"/>
                  <c:y val="9.375000000000056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E8D-4AB2-9966-B7A543661CDD}"/>
                </c:ext>
              </c:extLst>
            </c:dLbl>
            <c:dLbl>
              <c:idx val="1"/>
              <c:layout>
                <c:manualLayout>
                  <c:x val="1.125891230295158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E8D-4AB2-9966-B7A543661CDD}"/>
                </c:ext>
              </c:extLst>
            </c:dLbl>
            <c:dLbl>
              <c:idx val="2"/>
              <c:layout>
                <c:manualLayout>
                  <c:x val="1.4475744389509226E-2"/>
                  <c:y val="3.1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797.9</c:v>
                </c:pt>
                <c:pt idx="1">
                  <c:v>735</c:v>
                </c:pt>
                <c:pt idx="2">
                  <c:v>947.8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E8D-4AB2-9966-B7A543661C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dLbls>
            <c:dLbl>
              <c:idx val="0"/>
              <c:layout>
                <c:manualLayout>
                  <c:x val="6.433664173115243E-3"/>
                  <c:y val="0.0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E8D-4AB2-9966-B7A543661CDD}"/>
                </c:ext>
              </c:extLst>
            </c:dLbl>
            <c:dLbl>
              <c:idx val="1"/>
              <c:layout>
                <c:manualLayout>
                  <c:x val="1.7692576476066833E-2"/>
                  <c:y val="6.25000000000001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E8D-4AB2-9966-B7A543661CDD}"/>
                </c:ext>
              </c:extLst>
            </c:dLbl>
            <c:dLbl>
              <c:idx val="2"/>
              <c:layout>
                <c:manualLayout>
                  <c:x val="1.6084160432788101E-2"/>
                  <c:y val="1.87499999999999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1199.3</c:v>
                </c:pt>
                <c:pt idx="1">
                  <c:v>933.3</c:v>
                </c:pt>
                <c:pt idx="2">
                  <c:v>1409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E8D-4AB2-9966-B7A543661C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8D-4AB2-9966-B7A543661CDD}"/>
                </c:ext>
              </c:extLst>
            </c:dLbl>
            <c:dLbl>
              <c:idx val="1"/>
              <c:layout>
                <c:manualLayout>
                  <c:x val="1.2867328346230493E-2"/>
                  <c:y val="-6.25000000000001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E8D-4AB2-9966-B7A543661CDD}"/>
                </c:ext>
              </c:extLst>
            </c:dLbl>
            <c:dLbl>
              <c:idx val="2"/>
              <c:layout>
                <c:manualLayout>
                  <c:x val="1.2867328346230493E-2"/>
                  <c:y val="-3.124999999999984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237.7</c:v>
                </c:pt>
                <c:pt idx="2">
                  <c:v>255.3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E8D-4AB2-9966-B7A543661CD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dLbls>
            <c:dLbl>
              <c:idx val="0"/>
              <c:layout>
                <c:manualLayout>
                  <c:x val="-5.6294561514758097E-2"/>
                  <c:y val="9.375000000000056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E8D-4AB2-9966-B7A543661CDD}"/>
                </c:ext>
              </c:extLst>
            </c:dLbl>
            <c:dLbl>
              <c:idx val="1"/>
              <c:layout>
                <c:manualLayout>
                  <c:x val="-6.9161889860988521E-2"/>
                  <c:y val="-1.56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E8D-4AB2-9966-B7A543661CDD}"/>
                </c:ext>
              </c:extLst>
            </c:dLbl>
            <c:dLbl>
              <c:idx val="2"/>
              <c:layout>
                <c:manualLayout>
                  <c:x val="-7.2378721947546631E-2"/>
                  <c:y val="3.124999999999984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25.3</c:v>
                </c:pt>
                <c:pt idx="1">
                  <c:v>26.6</c:v>
                </c:pt>
                <c:pt idx="2">
                  <c:v>30.2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4E8D-4AB2-9966-B7A543661CDD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</c:v>
                </c:pt>
              </c:strCache>
            </c:strRef>
          </c:tx>
          <c:dLbls>
            <c:dLbl>
              <c:idx val="0"/>
              <c:layout>
                <c:manualLayout>
                  <c:x val="1.1258912302951583E-2"/>
                  <c:y val="-8.43750000000000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4E8D-4AB2-9966-B7A543661CDD}"/>
                </c:ext>
              </c:extLst>
            </c:dLbl>
            <c:dLbl>
              <c:idx val="1"/>
              <c:layout>
                <c:manualLayout>
                  <c:x val="1.7692576476066833E-2"/>
                  <c:y val="-8.750000000000000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4E8D-4AB2-9966-B7A543661CDD}"/>
                </c:ext>
              </c:extLst>
            </c:dLbl>
            <c:dLbl>
              <c:idx val="2"/>
              <c:layout>
                <c:manualLayout>
                  <c:x val="1.4475744389509226E-2"/>
                  <c:y val="-8.43750000000000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70.8</c:v>
                </c:pt>
                <c:pt idx="1">
                  <c:v>73</c:v>
                </c:pt>
                <c:pt idx="2">
                  <c:v>75.7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4E8D-4AB2-9966-B7A543661CDD}"/>
            </c:ext>
          </c:extLst>
        </c:ser>
        <c:shape val="cylinder"/>
        <c:axId val="71400448"/>
        <c:axId val="71418624"/>
        <c:axId val="0"/>
      </c:bar3DChart>
      <c:catAx>
        <c:axId val="71400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71418624"/>
        <c:crosses val="autoZero"/>
        <c:auto val="1"/>
        <c:lblAlgn val="ctr"/>
        <c:lblOffset val="100"/>
      </c:catAx>
      <c:valAx>
        <c:axId val="71418624"/>
        <c:scaling>
          <c:orientation val="minMax"/>
        </c:scaling>
        <c:axPos val="l"/>
        <c:majorGridlines/>
        <c:numFmt formatCode="General" sourceLinked="1"/>
        <c:tickLblPos val="nextTo"/>
        <c:crossAx val="71400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363064460629339"/>
          <c:y val="1.3965059055118195E-2"/>
          <c:w val="0.34636922874677667"/>
          <c:h val="0.92040994094488193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ED7D31">
                <a:lumMod val="40000"/>
                <a:lumOff val="60000"/>
              </a:srgbClr>
            </a:gs>
            <a:gs pos="50000">
              <a:srgbClr val="ED7D31">
                <a:lumMod val="60000"/>
                <a:lumOff val="40000"/>
              </a:srgbClr>
            </a:gs>
            <a:gs pos="100000">
              <a:srgbClr val="ED7D31">
                <a:lumMod val="20000"/>
                <a:lumOff val="80000"/>
              </a:srgbClr>
            </a:gs>
          </a:gsLst>
          <a:lin ang="5400000" scaled="0"/>
        </a:gradFill>
      </c:spPr>
    </c:floor>
    <c:sideWall>
      <c:spPr>
        <a:gradFill>
          <a:gsLst>
            <a:gs pos="0">
              <a:srgbClr val="ED7D31">
                <a:lumMod val="40000"/>
                <a:lumOff val="60000"/>
              </a:srgbClr>
            </a:gs>
            <a:gs pos="50000">
              <a:srgbClr val="ED7D31">
                <a:lumMod val="60000"/>
                <a:lumOff val="40000"/>
              </a:srgb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</c:spPr>
    </c:sideWall>
    <c:backWall>
      <c:spPr>
        <a:gradFill>
          <a:gsLst>
            <a:gs pos="0">
              <a:srgbClr val="ED7D31">
                <a:lumMod val="40000"/>
                <a:lumOff val="60000"/>
              </a:srgbClr>
            </a:gs>
            <a:gs pos="50000">
              <a:srgbClr val="ED7D31">
                <a:lumMod val="60000"/>
                <a:lumOff val="40000"/>
              </a:srgb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6.7345308398950046E-2"/>
          <c:y val="6.558587598425196E-2"/>
          <c:w val="0.62038253010280087"/>
          <c:h val="0.82534645669291362"/>
        </c:manualLayout>
      </c:layout>
      <c:bar3DChart>
        <c:barDir val="col"/>
        <c:grouping val="stacked"/>
        <c:ser>
          <c:idx val="0"/>
          <c:order val="0"/>
          <c:tx>
            <c:strRef>
              <c:f>'Лист1'!$B$1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9.65049625967292E-3"/>
                  <c:y val="9.375000000000070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E8D-4AB2-9966-B7A543661CDD}"/>
                </c:ext>
              </c:extLst>
            </c:dLbl>
            <c:dLbl>
              <c:idx val="1"/>
              <c:layout>
                <c:manualLayout>
                  <c:x val="1.125891230295157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E8D-4AB2-9966-B7A543661CDD}"/>
                </c:ext>
              </c:extLst>
            </c:dLbl>
            <c:dLbl>
              <c:idx val="2"/>
              <c:layout>
                <c:manualLayout>
                  <c:x val="1.4475744389509226E-2"/>
                  <c:y val="-5.312499999999999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CC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'Лист1'!$B$2:$B$4</c:f>
              <c:numCache>
                <c:formatCode>General</c:formatCode>
                <c:ptCount val="3"/>
                <c:pt idx="0">
                  <c:v>152.69999999999999</c:v>
                </c:pt>
                <c:pt idx="1">
                  <c:v>197.5</c:v>
                </c:pt>
                <c:pt idx="2">
                  <c:v>222.7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E8D-4AB2-9966-B7A543661CDD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'Лист1'!$A$2:$A$4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E8D-4AB2-9966-B7A543661CDD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8D-4AB2-9966-B7A543661CDD}"/>
                </c:ext>
              </c:extLst>
            </c:dLbl>
            <c:dLbl>
              <c:idx val="1"/>
              <c:layout>
                <c:manualLayout>
                  <c:x val="1.2867328346230509E-2"/>
                  <c:y val="-6.25000000000001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E8D-4AB2-9966-B7A543661CDD}"/>
                </c:ext>
              </c:extLst>
            </c:dLbl>
            <c:dLbl>
              <c:idx val="2"/>
              <c:layout>
                <c:manualLayout>
                  <c:x val="1.2867328346230509E-2"/>
                  <c:y val="-3.124999999999986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E8D-4AB2-9966-B7A543661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'Лист1'!$A$2:$A$4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E8D-4AB2-9966-B7A543661CDD}"/>
            </c:ext>
          </c:extLst>
        </c:ser>
        <c:ser>
          <c:idx val="4"/>
          <c:order val="3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'Лист1'!$A$2:$A$4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4E8D-4AB2-9966-B7A543661CDD}"/>
            </c:ext>
          </c:extLst>
        </c:ser>
        <c:shape val="cylinder"/>
        <c:axId val="71862912"/>
        <c:axId val="71881088"/>
        <c:axId val="0"/>
      </c:bar3DChart>
      <c:catAx>
        <c:axId val="71862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71881088"/>
        <c:crosses val="autoZero"/>
        <c:auto val="1"/>
        <c:lblAlgn val="ctr"/>
        <c:lblOffset val="100"/>
      </c:catAx>
      <c:valAx>
        <c:axId val="71881088"/>
        <c:scaling>
          <c:orientation val="minMax"/>
        </c:scaling>
        <c:axPos val="l"/>
        <c:majorGridlines>
          <c:spPr>
            <a:effectLst>
              <a:outerShdw blurRad="50800" dist="38100" dir="5400000" algn="t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c:spPr>
        </c:majorGridlines>
        <c:numFmt formatCode="General" sourceLinked="1"/>
        <c:tickLblPos val="nextTo"/>
        <c:crossAx val="71862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solidFill>
          <a:srgbClr val="B24E95">
            <a:alpha val="80000"/>
          </a:srgbClr>
        </a:solidFill>
      </c:spPr>
    </c:floor>
    <c:sideWall>
      <c:spPr>
        <a:gradFill>
          <a:gsLst>
            <a:gs pos="0">
              <a:srgbClr val="5B9BD5">
                <a:lumMod val="40000"/>
                <a:lumOff val="60000"/>
              </a:srgbClr>
            </a:gs>
            <a:gs pos="50000">
              <a:srgbClr val="5B9BD5">
                <a:lumMod val="60000"/>
                <a:lumOff val="40000"/>
              </a:srgbClr>
            </a:gs>
            <a:gs pos="100000">
              <a:srgbClr val="E4ACD5"/>
            </a:gs>
          </a:gsLst>
          <a:lin ang="5400000" scaled="0"/>
        </a:gradFill>
      </c:spPr>
    </c:sideWall>
    <c:backWall>
      <c:spPr>
        <a:gradFill>
          <a:gsLst>
            <a:gs pos="0">
              <a:srgbClr val="5B9BD5">
                <a:lumMod val="40000"/>
                <a:lumOff val="60000"/>
              </a:srgbClr>
            </a:gs>
            <a:gs pos="50000">
              <a:srgbClr val="5B9BD5">
                <a:lumMod val="60000"/>
                <a:lumOff val="40000"/>
              </a:srgbClr>
            </a:gs>
            <a:gs pos="100000">
              <a:srgbClr val="E4ACD5"/>
            </a:gs>
          </a:gsLst>
          <a:lin ang="5400000" scaled="0"/>
        </a:gra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24E95"/>
            </a:solidFill>
          </c:spPr>
          <c:dLbls>
            <c:dLbl>
              <c:idx val="0"/>
              <c:layout>
                <c:manualLayout>
                  <c:x val="1.7604675041264076E-2"/>
                  <c:y val="0.21009936293690099"/>
                </c:manualLayout>
              </c:layout>
              <c:showVal val="1"/>
            </c:dLbl>
            <c:dLbl>
              <c:idx val="1"/>
              <c:layout>
                <c:manualLayout>
                  <c:x val="1.7604675041264076E-2"/>
                  <c:y val="0.21385113727505972"/>
                </c:manualLayout>
              </c:layout>
              <c:showVal val="1"/>
            </c:dLbl>
            <c:dLbl>
              <c:idx val="2"/>
              <c:layout>
                <c:manualLayout>
                  <c:x val="1.5089721463940525E-2"/>
                  <c:y val="0.21009936293690099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226</c:v>
                </c:pt>
                <c:pt idx="1">
                  <c:v>221.4</c:v>
                </c:pt>
                <c:pt idx="2">
                  <c:v>209</c:v>
                </c:pt>
              </c:numCache>
            </c:numRef>
          </c:val>
        </c:ser>
        <c:shape val="cylinder"/>
        <c:axId val="84542592"/>
        <c:axId val="84544128"/>
        <c:axId val="0"/>
      </c:bar3DChart>
      <c:catAx>
        <c:axId val="84542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AC0000"/>
                </a:solidFill>
              </a:defRPr>
            </a:pPr>
            <a:endParaRPr lang="ru-RU"/>
          </a:p>
        </c:txPr>
        <c:crossAx val="84544128"/>
        <c:crosses val="autoZero"/>
        <c:auto val="1"/>
        <c:lblAlgn val="ctr"/>
        <c:lblOffset val="100"/>
      </c:catAx>
      <c:valAx>
        <c:axId val="84544128"/>
        <c:scaling>
          <c:orientation val="minMax"/>
          <c:min val="0"/>
        </c:scaling>
        <c:axPos val="l"/>
        <c:majorGridlines/>
        <c:numFmt formatCode="General" sourceLinked="1"/>
        <c:tickLblPos val="nextTo"/>
        <c:spPr>
          <a:noFill/>
        </c:spPr>
        <c:crossAx val="84542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561783419048981"/>
          <c:y val="9.6181761668340193E-2"/>
          <c:w val="0.83488598257761593"/>
          <c:h val="0.8605841423135166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1.2571248416530043E-2"/>
                  <c:y val="-2.886043693641026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64-4E79-8D87-792F1F871B59}"/>
                </c:ext>
              </c:extLst>
            </c:dLbl>
            <c:dLbl>
              <c:idx val="1"/>
              <c:layout>
                <c:manualLayout>
                  <c:x val="9.4284363123974882E-3"/>
                  <c:y val="-2.56537217212537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F64-4E79-8D87-792F1F871B59}"/>
                </c:ext>
              </c:extLst>
            </c:dLbl>
            <c:dLbl>
              <c:idx val="2"/>
              <c:layout>
                <c:manualLayout>
                  <c:x val="1.5714060520662505E-2"/>
                  <c:y val="-3.20671521515670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F64-4E79-8D87-792F1F871B59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01.01.17</c:v>
                </c:pt>
                <c:pt idx="1">
                  <c:v>На 01.01.18</c:v>
                </c:pt>
                <c:pt idx="2">
                  <c:v>На 01.01.19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2.6</c:v>
                </c:pt>
                <c:pt idx="1">
                  <c:v>2.2999999999999998</c:v>
                </c:pt>
                <c:pt idx="2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64-4E79-8D87-792F1F871B59}"/>
            </c:ext>
          </c:extLst>
        </c:ser>
        <c:shape val="cylinder"/>
        <c:axId val="50289664"/>
        <c:axId val="50955008"/>
        <c:axId val="50272448"/>
      </c:bar3DChart>
      <c:catAx>
        <c:axId val="50289664"/>
        <c:scaling>
          <c:orientation val="minMax"/>
        </c:scaling>
        <c:delete val="1"/>
        <c:axPos val="b"/>
        <c:numFmt formatCode="General" sourceLinked="1"/>
        <c:tickLblPos val="none"/>
        <c:crossAx val="50955008"/>
        <c:crosses val="autoZero"/>
        <c:auto val="1"/>
        <c:lblAlgn val="ctr"/>
        <c:lblOffset val="100"/>
      </c:catAx>
      <c:valAx>
        <c:axId val="50955008"/>
        <c:scaling>
          <c:orientation val="minMax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0289664"/>
        <c:crosses val="autoZero"/>
        <c:crossBetween val="between"/>
        <c:majorUnit val="5"/>
      </c:valAx>
      <c:serAx>
        <c:axId val="50272448"/>
        <c:scaling>
          <c:orientation val="minMax"/>
        </c:scaling>
        <c:delete val="1"/>
        <c:axPos val="b"/>
        <c:tickLblPos val="none"/>
        <c:crossAx val="50955008"/>
        <c:crosses val="autoZero"/>
      </c:ser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60"/>
      <c:rAngAx val="1"/>
    </c:view3D>
    <c:plotArea>
      <c:layout>
        <c:manualLayout>
          <c:layoutTarget val="inner"/>
          <c:xMode val="edge"/>
          <c:yMode val="edge"/>
          <c:x val="9.9725557742782578E-2"/>
          <c:y val="4.2328001968503934E-2"/>
          <c:w val="0.59832447506561659"/>
          <c:h val="0.7603142224409449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129481"/>
            </a:solidFill>
          </c:spP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</c:numCache>
            </c:numRef>
          </c:cat>
          <c:val>
            <c:numRef>
              <c:f>Лист1!$B$2:$B$4</c:f>
              <c:numCache>
                <c:formatCode>0.00</c:formatCode>
                <c:ptCount val="3"/>
                <c:pt idx="0">
                  <c:v>1035.5</c:v>
                </c:pt>
                <c:pt idx="1">
                  <c:v>1056.2</c:v>
                </c:pt>
                <c:pt idx="2">
                  <c:v>1056.2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D7-4422-A76C-C8E420671C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0.11458333333333337"/>
                  <c:y val="-0.112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D7-4422-A76C-C8E420671C09}"/>
                </c:ext>
              </c:extLst>
            </c:dLbl>
            <c:dLbl>
              <c:idx val="1"/>
              <c:layout>
                <c:manualLayout>
                  <c:x val="0.125"/>
                  <c:y val="-9.687524606299223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AD7-4422-A76C-C8E420671C09}"/>
                </c:ext>
              </c:extLst>
            </c:dLbl>
            <c:dLbl>
              <c:idx val="2"/>
              <c:layout>
                <c:manualLayout>
                  <c:x val="0.13125000000000001"/>
                  <c:y val="-6.562500000000000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AD7-4422-A76C-C8E420671C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DC24D3"/>
                    </a:solidFill>
                    <a:latin typeface="Times New Roman" pitchFamily="18" charset="0"/>
                    <a:ea typeface="Arial Unicode MS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dd/mm/yyyy</c:formatCode>
                <c:ptCount val="3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</c:numCache>
            </c:numRef>
          </c:cat>
          <c:val>
            <c:numRef>
              <c:f>Лист1!$C$2:$C$4</c:f>
              <c:numCache>
                <c:formatCode>0.00</c:formatCode>
                <c:ptCount val="3"/>
                <c:pt idx="0">
                  <c:v>41.5</c:v>
                </c:pt>
                <c:pt idx="1">
                  <c:v>20.7</c:v>
                </c:pt>
                <c:pt idx="2">
                  <c:v>20.7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D7-4422-A76C-C8E420671C09}"/>
            </c:ext>
          </c:extLst>
        </c:ser>
        <c:shape val="box"/>
        <c:axId val="51353856"/>
        <c:axId val="51367936"/>
        <c:axId val="0"/>
      </c:bar3DChart>
      <c:dateAx>
        <c:axId val="51353856"/>
        <c:scaling>
          <c:orientation val="minMax"/>
        </c:scaling>
        <c:axPos val="b"/>
        <c:numFmt formatCode="dd/mm/yyyy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1367936"/>
        <c:crossesAt val="0"/>
        <c:auto val="1"/>
        <c:lblOffset val="100"/>
        <c:baseTimeUnit val="years"/>
      </c:dateAx>
      <c:valAx>
        <c:axId val="51367936"/>
        <c:scaling>
          <c:orientation val="minMax"/>
          <c:min val="100"/>
        </c:scaling>
        <c:axPos val="l"/>
        <c:majorGridlines/>
        <c:numFmt formatCode="0" sourceLinked="0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1353856"/>
        <c:crosses val="autoZero"/>
        <c:crossBetween val="between"/>
        <c:majorUnit val="250"/>
      </c:valAx>
    </c:plotArea>
    <c:legend>
      <c:legendPos val="r"/>
      <c:layout>
        <c:manualLayout>
          <c:xMode val="edge"/>
          <c:yMode val="edge"/>
          <c:x val="0.67305003280840237"/>
          <c:y val="1.925639763779528E-2"/>
          <c:w val="0.24361663385826823"/>
          <c:h val="0.36461220472441064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1071991067285701E-2"/>
          <c:y val="3.4335875984252154E-2"/>
          <c:w val="0.89521449064016234"/>
          <c:h val="0.825346456692913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1021.1</c:v>
                </c:pt>
                <c:pt idx="1">
                  <c:v>1078.4000000000001</c:v>
                </c:pt>
                <c:pt idx="2">
                  <c:v>1234.8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D7-4A59-94B7-3E03F3EC75D9}"/>
            </c:ext>
          </c:extLst>
        </c:ser>
        <c:shape val="box"/>
        <c:axId val="68869504"/>
        <c:axId val="68891776"/>
        <c:axId val="0"/>
      </c:bar3DChart>
      <c:catAx>
        <c:axId val="68869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8891776"/>
        <c:crosses val="autoZero"/>
        <c:auto val="1"/>
        <c:lblAlgn val="ctr"/>
        <c:lblOffset val="100"/>
      </c:catAx>
      <c:valAx>
        <c:axId val="68891776"/>
        <c:scaling>
          <c:orientation val="minMax"/>
          <c:min val="500"/>
        </c:scaling>
        <c:axPos val="l"/>
        <c:majorGridlines/>
        <c:numFmt formatCode="General" sourceLinked="1"/>
        <c:tickLblPos val="nextTo"/>
        <c:crossAx val="688695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9.9761557737091208E-2"/>
          <c:w val="0.90903953036530061"/>
          <c:h val="0.900238442262909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03E-4E82-9CC2-42E6F07707A1}"/>
              </c:ext>
            </c:extLst>
          </c:dPt>
          <c:dPt>
            <c:idx val="1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3E-4E82-9CC2-42E6F07707A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3E-4E82-9CC2-42E6F07707A1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9.7375034893415133E-2"/>
          <c:y val="0.10022543394757515"/>
          <c:w val="0.89521449064016234"/>
          <c:h val="0.796823996614546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428.6</c:v>
                </c:pt>
                <c:pt idx="1">
                  <c:v>387.3</c:v>
                </c:pt>
                <c:pt idx="2">
                  <c:v>336.1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10-4F02-BE86-3AF275268FFD}"/>
            </c:ext>
          </c:extLst>
        </c:ser>
        <c:shape val="box"/>
        <c:axId val="52951296"/>
        <c:axId val="52950912"/>
        <c:axId val="0"/>
      </c:bar3DChart>
      <c:catAx>
        <c:axId val="52951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2950912"/>
        <c:crosses val="autoZero"/>
        <c:auto val="1"/>
        <c:lblAlgn val="ctr"/>
        <c:lblOffset val="100"/>
      </c:catAx>
      <c:valAx>
        <c:axId val="52950912"/>
        <c:scaling>
          <c:orientation val="minMax"/>
          <c:max val="500"/>
          <c:min val="100"/>
        </c:scaling>
        <c:axPos val="l"/>
        <c:majorGridlines/>
        <c:numFmt formatCode="General" sourceLinked="1"/>
        <c:tickLblPos val="nextTo"/>
        <c:crossAx val="52951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0960576820084502E-2"/>
          <c:y val="1.7032373112179144E-2"/>
          <c:w val="0.90903953036530061"/>
          <c:h val="0.900238442262909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E97-4C66-BD0C-3C91B29F6013}"/>
              </c:ext>
            </c:extLst>
          </c:dPt>
          <c:dPt>
            <c:idx val="1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97-4C66-BD0C-3C91B29F601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11.5</c:v>
                </c:pt>
                <c:pt idx="1">
                  <c:v>88.5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97-4C66-BD0C-3C91B29F6013}"/>
            </c:ext>
          </c:extLst>
        </c:ser>
      </c:pie3DChart>
      <c:spPr>
        <a:noFill/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47855093598377"/>
          <c:y val="3.2792845129061464E-2"/>
          <c:w val="0.89521449064016234"/>
          <c:h val="0.825346456692913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505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551.5</c:v>
                </c:pt>
                <c:pt idx="1">
                  <c:v>589.29999999999995</c:v>
                </c:pt>
                <c:pt idx="2">
                  <c:v>627.4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5F-44F8-B17B-40BCFC298A41}"/>
            </c:ext>
          </c:extLst>
        </c:ser>
        <c:shape val="box"/>
        <c:axId val="71774592"/>
        <c:axId val="71776128"/>
        <c:axId val="0"/>
      </c:bar3DChart>
      <c:catAx>
        <c:axId val="71774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1776128"/>
        <c:crosses val="autoZero"/>
        <c:auto val="1"/>
        <c:lblAlgn val="ctr"/>
        <c:lblOffset val="100"/>
      </c:catAx>
      <c:valAx>
        <c:axId val="71776128"/>
        <c:scaling>
          <c:orientation val="minMax"/>
          <c:max val="600"/>
          <c:min val="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717745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3.7099371059109705E-3"/>
          <c:w val="1"/>
          <c:h val="0.996290062894089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explosion val="25"/>
          <c:dPt>
            <c:idx val="0"/>
            <c:spPr>
              <a:solidFill>
                <a:srgbClr val="FF5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EAE-4705-B8CA-8B89BD5B6AD7}"/>
              </c:ext>
            </c:extLst>
          </c:dPt>
          <c:dPt>
            <c:idx val="1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AE-4705-B8CA-8B89BD5B6AD7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21.6</c:v>
                </c:pt>
                <c:pt idx="1">
                  <c:v>78.400000000000006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AE-4705-B8CA-8B89BD5B6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EAE-4705-B8CA-8B89BD5B6AD7}"/>
            </c:ext>
          </c:extLst>
        </c:ser>
      </c:pie3DChart>
      <c:spPr>
        <a:effectLst>
          <a:glow rad="127000">
            <a:schemeClr val="bg1"/>
          </a:glow>
        </a:effectLst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50"/>
      <c:rotY val="60"/>
      <c:depthPercent val="100"/>
      <c:rAngAx val="1"/>
    </c:view3D>
    <c:floor>
      <c:spPr>
        <a:solidFill>
          <a:srgbClr val="0000CC"/>
        </a:solidFill>
        <a:ln>
          <a:solidFill>
            <a:prstClr val="black">
              <a:tint val="75000"/>
            </a:prstClr>
          </a:solidFill>
        </a:ln>
      </c:spPr>
    </c:floor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1.3974056850924552E-2"/>
          <c:y val="2.2464814678979676E-3"/>
          <c:w val="0.90458812966376856"/>
          <c:h val="0.8011059156845099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Первоначальный план</c:v>
                </c:pt>
              </c:strCache>
            </c:strRef>
          </c:tx>
          <c:spPr>
            <a:solidFill>
              <a:srgbClr val="70AD47">
                <a:lumMod val="75000"/>
                <a:alpha val="91000"/>
              </a:srgbClr>
            </a:solidFill>
          </c:spPr>
          <c:dLbls>
            <c:dLbl>
              <c:idx val="0"/>
              <c:layout>
                <c:manualLayout>
                  <c:x val="-0.25765421821385787"/>
                  <c:y val="5.889162339375951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A34-4C84-B44C-0765E4F61631}"/>
                </c:ext>
              </c:extLst>
            </c:dLbl>
            <c:dLbl>
              <c:idx val="1"/>
              <c:layout>
                <c:manualLayout>
                  <c:x val="-5.3234342606168814E-2"/>
                  <c:y val="4.015337958665398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A34-4C84-B44C-0765E4F61631}"/>
                </c:ext>
              </c:extLst>
            </c:dLbl>
            <c:dLbl>
              <c:idx val="2"/>
              <c:layout>
                <c:manualLayout>
                  <c:x val="-0.14479741188878004"/>
                  <c:y val="4.015337958665398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A34-4C84-B44C-0765E4F6163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1743.6</c:v>
                </c:pt>
                <c:pt idx="1">
                  <c:v>533.4</c:v>
                </c:pt>
                <c:pt idx="2">
                  <c:v>2122.6999999999998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34-4C84-B44C-0765E4F6163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 за 2018 год</c:v>
                </c:pt>
              </c:strCache>
            </c:strRef>
          </c:tx>
          <c:spPr>
            <a:gradFill>
              <a:gsLst>
                <a:gs pos="0">
                  <a:srgbClr val="E4ACD5"/>
                </a:gs>
                <a:gs pos="50000">
                  <a:srgbClr val="CD33AC"/>
                </a:gs>
                <a:gs pos="100000">
                  <a:srgbClr val="7030A0"/>
                </a:gs>
              </a:gsLst>
              <a:lin ang="16200000" scaled="1"/>
            </a:gradFill>
          </c:spPr>
          <c:dLbls>
            <c:dLbl>
              <c:idx val="0"/>
              <c:layout>
                <c:manualLayout>
                  <c:x val="-0.13415054336754567"/>
                  <c:y val="-0.101721894952857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A34-4C84-B44C-0765E4F61631}"/>
                </c:ext>
              </c:extLst>
            </c:dLbl>
            <c:dLbl>
              <c:idx val="1"/>
              <c:layout>
                <c:manualLayout>
                  <c:x val="4.258747408493542E-2"/>
                  <c:y val="-2.9445811696879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A34-4C84-B44C-0765E4F61631}"/>
                </c:ext>
              </c:extLst>
            </c:dLbl>
            <c:dLbl>
              <c:idx val="2"/>
              <c:layout>
                <c:manualLayout>
                  <c:x val="-0.14266803818453291"/>
                  <c:y val="-9.90450029804139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A34-4C84-B44C-0765E4F61631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3199</c:v>
                </c:pt>
                <c:pt idx="1">
                  <c:v>635.79999999999995</c:v>
                </c:pt>
                <c:pt idx="2">
                  <c:v>2275.1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A34-4C84-B44C-0765E4F61631}"/>
            </c:ext>
          </c:extLst>
        </c:ser>
        <c:shape val="cylinder"/>
        <c:axId val="73120000"/>
        <c:axId val="70451200"/>
        <c:axId val="0"/>
      </c:bar3DChart>
      <c:catAx>
        <c:axId val="73120000"/>
        <c:scaling>
          <c:orientation val="minMax"/>
        </c:scaling>
        <c:delete val="1"/>
        <c:axPos val="l"/>
        <c:numFmt formatCode="General" sourceLinked="0"/>
        <c:tickLblPos val="none"/>
        <c:crossAx val="70451200"/>
        <c:crosses val="autoZero"/>
        <c:auto val="1"/>
        <c:lblAlgn val="ctr"/>
        <c:lblOffset val="100"/>
      </c:catAx>
      <c:valAx>
        <c:axId val="70451200"/>
        <c:scaling>
          <c:orientation val="minMax"/>
          <c:max val="2500"/>
          <c:min val="0"/>
        </c:scaling>
        <c:delete val="1"/>
        <c:axPos val="b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1"/>
        <c:tickLblPos val="none"/>
        <c:crossAx val="73120000"/>
        <c:crosses val="autoZero"/>
        <c:crossBetween val="between"/>
        <c:majorUnit val="500"/>
      </c:valAx>
    </c:plotArea>
    <c:legend>
      <c:legendPos val="b"/>
      <c:layout>
        <c:manualLayout>
          <c:xMode val="edge"/>
          <c:yMode val="edge"/>
          <c:x val="5.4258789325298734E-2"/>
          <c:y val="0.81059598154251367"/>
          <c:w val="0.8999999161663903"/>
          <c:h val="7.4297663642411152E-2"/>
        </c:manualLayout>
      </c:layout>
      <c:txPr>
        <a:bodyPr/>
        <a:lstStyle/>
        <a:p>
          <a:pPr>
            <a:defRPr>
              <a:solidFill>
                <a:srgbClr val="0000CC"/>
              </a:solidFill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163"/>
      <c:perspective val="30"/>
    </c:view3D>
    <c:plotArea>
      <c:layout>
        <c:manualLayout>
          <c:layoutTarget val="inner"/>
          <c:xMode val="edge"/>
          <c:yMode val="edge"/>
          <c:x val="2.9394882050142578E-3"/>
          <c:y val="0"/>
          <c:w val="0.75962335203496223"/>
          <c:h val="0.771463885638368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explosion val="19"/>
            <c:extLst xmlns:c16r2="http://schemas.microsoft.com/office/drawing/2015/06/chart">
              <c:ext xmlns:c16="http://schemas.microsoft.com/office/drawing/2014/chart" uri="{C3380CC4-5D6E-409C-BE32-E72D297353CC}">
                <c16:uniqueId val="{00000000-15C0-4F56-9E85-42B7FAAC9DCD}"/>
              </c:ext>
            </c:extLst>
          </c:dPt>
          <c:dPt>
            <c:idx val="1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C0-4F56-9E85-42B7FAAC9DCD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5C0-4F56-9E85-42B7FAAC9DCD}"/>
              </c:ext>
            </c:extLst>
          </c:dPt>
          <c:dLbls>
            <c:dLbl>
              <c:idx val="0"/>
              <c:layout>
                <c:manualLayout>
                  <c:x val="0.13452556197459517"/>
                  <c:y val="-0.12099457683029455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5C0-4F56-9E85-42B7FAAC9DCD}"/>
                </c:ext>
              </c:extLst>
            </c:dLbl>
            <c:dLbl>
              <c:idx val="1"/>
              <c:layout>
                <c:manualLayout>
                  <c:x val="-0.16570323204829202"/>
                  <c:y val="7.113017321100867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5C0-4F56-9E85-42B7FAAC9DCD}"/>
                </c:ext>
              </c:extLst>
            </c:dLbl>
            <c:dLbl>
              <c:idx val="2"/>
              <c:layout>
                <c:manualLayout>
                  <c:x val="-6.2353604229159934E-2"/>
                  <c:y val="-0.1560840634672251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5C0-4F56-9E85-42B7FAAC9DCD}"/>
                </c:ext>
              </c:extLst>
            </c:dLbl>
            <c:delete val="1"/>
            <c:numFmt formatCode="#,##0.0" sourceLinked="0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Финансовая помощь (52,4%)</c:v>
                </c:pt>
                <c:pt idx="1">
                  <c:v>Налоговые доходы (37,2%)</c:v>
                </c:pt>
                <c:pt idx="2">
                  <c:v>Неналоговые доходы (10,4%)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3199</c:v>
                </c:pt>
                <c:pt idx="1">
                  <c:v>2275.1</c:v>
                </c:pt>
                <c:pt idx="2">
                  <c:v>635.79999999999995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5C0-4F56-9E85-42B7FAAC9DCD}"/>
            </c:ext>
          </c:extLst>
        </c:ser>
      </c:pie3DChart>
    </c:plotArea>
    <c:legend>
      <c:legendPos val="r"/>
      <c:layout>
        <c:manualLayout>
          <c:xMode val="edge"/>
          <c:yMode val="edge"/>
          <c:x val="3.2334370255156855E-2"/>
          <c:y val="0.63944521392897002"/>
          <c:w val="0.41645534755397551"/>
          <c:h val="0.2089543311663988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0.18548</cdr:x>
      <cdr:y>0.34112</cdr:y>
    </cdr:from>
    <cdr:to>
      <cdr:x>0.43548</cdr:x>
      <cdr:y>0.61664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656184" y="1872208"/>
          <a:ext cx="2232248" cy="151216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0.2521</cdr:x>
      <cdr:y>0.45694</cdr:y>
    </cdr:from>
    <cdr:to>
      <cdr:x>0.42017</cdr:x>
      <cdr:y>0.56772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60240" y="2376264"/>
          <a:ext cx="144016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0.23387</cdr:x>
      <cdr:y>0.41984</cdr:y>
    </cdr:from>
    <cdr:to>
      <cdr:x>0.38602</cdr:x>
      <cdr:y>0.50567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61165" y="2441753"/>
          <a:ext cx="1275894" cy="4991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rgbClr val="0000CC"/>
              </a:solidFill>
            </a:rPr>
            <a:t>2 910,9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0.16607</cdr:x>
      <cdr:y>0.07671</cdr:y>
    </cdr:from>
    <cdr:to>
      <cdr:x>0.58391</cdr:x>
      <cdr:y>0.24698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1311293" y="311731"/>
          <a:ext cx="3299251" cy="691977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0.19325</cdr:x>
      <cdr:y>0.84186</cdr:y>
    </cdr:from>
    <cdr:to>
      <cdr:x>0.42145</cdr:x>
      <cdr:y>0.965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0924" y="2944376"/>
          <a:ext cx="922142" cy="430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Факт на 01.01.2016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0.44002</cdr:x>
      <cdr:y>0.83529</cdr:y>
    </cdr:from>
    <cdr:to>
      <cdr:x>0.66817</cdr:x>
      <cdr:y>0.95843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78124" y="2921402"/>
          <a:ext cx="921924" cy="4306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Факт на 01.01.2017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0.67951</cdr:x>
      <cdr:y>0.83529</cdr:y>
    </cdr:from>
    <cdr:to>
      <cdr:x>0.9684</cdr:x>
      <cdr:y>0.95842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745892" y="3308120"/>
          <a:ext cx="1167380" cy="487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Факт на 01.01.2018</a:t>
          </a:r>
          <a:endParaRPr lang="ru-RU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0.19952</cdr:x>
      <cdr:y>0.50884</cdr:y>
    </cdr:from>
    <cdr:to>
      <cdr:x>0.33397</cdr:x>
      <cdr:y>0.65058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9649" y="2419852"/>
          <a:ext cx="1152095" cy="674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1 021 ,1</a:t>
          </a:r>
        </a:p>
        <a:p xmlns:a="http://schemas.openxmlformats.org/drawingml/2006/main">
          <a:pPr algn="ctr"/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0.70588</cdr:x>
      <cdr:y>0.49369</cdr:y>
    </cdr:from>
    <cdr:to>
      <cdr:x>0.84034</cdr:x>
      <cdr:y>0.63544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048672" y="2347844"/>
          <a:ext cx="1152128" cy="6741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1 234,8</a:t>
          </a:r>
        </a:p>
        <a:p xmlns:a="http://schemas.openxmlformats.org/drawingml/2006/main">
          <a:pPr algn="ctr"/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0.45095</cdr:x>
      <cdr:y>0.50884</cdr:y>
    </cdr:from>
    <cdr:to>
      <cdr:x>0.58541</cdr:x>
      <cdr:y>0.65058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64206" y="2419852"/>
          <a:ext cx="1152128" cy="674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1 078,4 </a:t>
          </a:r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0.50931</cdr:x>
      <cdr:y>0.36549</cdr:y>
    </cdr:from>
    <cdr:to>
      <cdr:x>0.89456</cdr:x>
      <cdr:y>0.54546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7749" y="821529"/>
          <a:ext cx="913553" cy="404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/>
              </a:solidFill>
            </a:rPr>
            <a:t>42,4 %</a:t>
          </a:r>
          <a:endParaRPr lang="ru-RU" sz="2000" b="1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0.21008</cdr:x>
      <cdr:y>0.50163</cdr:y>
    </cdr:from>
    <cdr:to>
      <cdr:x>0.36974</cdr:x>
      <cdr:y>0.64337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5803" y="2159755"/>
          <a:ext cx="1425603" cy="610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428,6</a:t>
          </a:r>
        </a:p>
        <a:p xmlns:a="http://schemas.openxmlformats.org/drawingml/2006/main">
          <a:pPr algn="ctr"/>
          <a:r>
            <a:rPr lang="ru-RU" sz="1600" b="1" dirty="0" smtClean="0"/>
            <a:t>млн.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0.71429</cdr:x>
      <cdr:y>0.48596</cdr:y>
    </cdr:from>
    <cdr:to>
      <cdr:x>0.86555</cdr:x>
      <cdr:y>0.62771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120680" y="2232248"/>
          <a:ext cx="1296197" cy="6511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336,1</a:t>
          </a:r>
        </a:p>
        <a:p xmlns:a="http://schemas.openxmlformats.org/drawingml/2006/main">
          <a:pPr algn="ctr"/>
          <a:r>
            <a:rPr lang="ru-RU" sz="1600" b="1" dirty="0" smtClean="0"/>
            <a:t>млн. рублей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0.46218</cdr:x>
      <cdr:y>0.50163</cdr:y>
    </cdr:from>
    <cdr:to>
      <cdr:x>0.61345</cdr:x>
      <cdr:y>0.64337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126802" y="2159755"/>
          <a:ext cx="1350688" cy="610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387,3</a:t>
          </a:r>
        </a:p>
        <a:p xmlns:a="http://schemas.openxmlformats.org/drawingml/2006/main">
          <a:pPr algn="ctr"/>
          <a:r>
            <a:rPr lang="ru-RU" sz="1600" b="1" dirty="0" smtClean="0"/>
            <a:t>млн. рублей</a:t>
          </a:r>
          <a:endParaRPr lang="ru-RU" sz="16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0.52469</cdr:x>
      <cdr:y>0.16536</cdr:y>
    </cdr:from>
    <cdr:to>
      <cdr:x>0.87297</cdr:x>
      <cdr:y>0.2935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4223" y="406147"/>
          <a:ext cx="825888" cy="314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11,5%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0.23188</cdr:x>
      <cdr:y>0.34292</cdr:y>
    </cdr:from>
    <cdr:to>
      <cdr:x>0.36633</cdr:x>
      <cdr:y>0.48466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8555" y="1459205"/>
          <a:ext cx="1193592" cy="603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551,5</a:t>
          </a:r>
        </a:p>
        <a:p xmlns:a="http://schemas.openxmlformats.org/drawingml/2006/main">
          <a:pPr algn="ctr"/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0.7279</cdr:x>
      <cdr:y>0.18274</cdr:y>
    </cdr:from>
    <cdr:to>
      <cdr:x>0.86236</cdr:x>
      <cdr:y>0.32449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461982" y="777608"/>
          <a:ext cx="1193680" cy="603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627,4</a:t>
          </a:r>
        </a:p>
        <a:p xmlns:a="http://schemas.openxmlformats.org/drawingml/2006/main">
          <a:pPr algn="ctr"/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0.47522</cdr:x>
      <cdr:y>0.26873</cdr:y>
    </cdr:from>
    <cdr:to>
      <cdr:x>0.60968</cdr:x>
      <cdr:y>0.41047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218828" y="1143519"/>
          <a:ext cx="1193680" cy="603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589,3</a:t>
          </a:r>
        </a:p>
        <a:p xmlns:a="http://schemas.openxmlformats.org/drawingml/2006/main">
          <a:pPr algn="ctr"/>
          <a:r>
            <a:rPr lang="ru-RU" sz="1400" b="1" dirty="0" smtClean="0"/>
            <a:t>млн. рублей</a:t>
          </a:r>
          <a:endParaRPr lang="ru-RU" sz="14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0.55124</cdr:x>
      <cdr:y>0.17861</cdr:y>
    </cdr:from>
    <cdr:to>
      <cdr:x>0.94603</cdr:x>
      <cdr:y>0.31442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07171" y="401469"/>
          <a:ext cx="936184" cy="305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21,6 %</a:t>
          </a:r>
          <a:endParaRPr lang="ru-RU" sz="18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0.53782</cdr:x>
      <cdr:y>0.57687</cdr:y>
    </cdr:from>
    <cdr:to>
      <cdr:x>0.64839</cdr:x>
      <cdr:y>0.61712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608512" y="3096345"/>
          <a:ext cx="94750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0.27896</cdr:x>
      <cdr:y>0.00534</cdr:y>
    </cdr:from>
    <cdr:to>
      <cdr:x>0.50668</cdr:x>
      <cdr:y>0.10807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04358" y="24540"/>
          <a:ext cx="1717856" cy="472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7030A0"/>
              </a:solidFill>
            </a:rPr>
            <a:t>ПРОЧИЕ 12,3 %</a:t>
          </a:r>
          <a:endParaRPr lang="ru-RU" sz="1800" b="1" dirty="0">
            <a:solidFill>
              <a:srgbClr val="7030A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0.22767</cdr:x>
      <cdr:y>0.68586</cdr:y>
    </cdr:from>
    <cdr:to>
      <cdr:x>0.39441</cdr:x>
      <cdr:y>0.78882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7330" y="1728563"/>
          <a:ext cx="642551" cy="2594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2016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0.46496</cdr:x>
      <cdr:y>0.69076</cdr:y>
    </cdr:from>
    <cdr:to>
      <cdr:x>0.65735</cdr:x>
      <cdr:y>0.81824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91729" y="1740920"/>
          <a:ext cx="741406" cy="321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2017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0.69262</cdr:x>
      <cdr:y>0.69567</cdr:y>
    </cdr:from>
    <cdr:to>
      <cdr:x>0.90426</cdr:x>
      <cdr:y>0.80353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69060" y="1753277"/>
          <a:ext cx="815546" cy="27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itchFamily="18" charset="0"/>
              <a:cs typeface="Times New Roman" pitchFamily="18" charset="0"/>
            </a:rPr>
            <a:t>2018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AFCBA-5893-4B15-9D84-9D3675D479FF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4005B-3DEF-4BE7-8C9F-05718A05F7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D2AC8-7B53-4E7D-A1DB-D1EAB554C17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44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492"/>
          <a:stretch/>
        </p:blipFill>
        <p:spPr>
          <a:xfrm flipH="1">
            <a:off x="0" y="0"/>
            <a:ext cx="6745357" cy="68646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419"/>
          <a:stretch/>
        </p:blipFill>
        <p:spPr>
          <a:xfrm flipH="1">
            <a:off x="4200938" y="-6627"/>
            <a:ext cx="4943056" cy="686462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5729"/>
            <a:ext cx="788670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91547"/>
            <a:ext cx="7886699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94" b="28664"/>
          <a:stretch/>
        </p:blipFill>
        <p:spPr>
          <a:xfrm>
            <a:off x="0" y="5280991"/>
            <a:ext cx="9144000" cy="1577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3783495" y="1497496"/>
            <a:ext cx="1577009" cy="9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465729"/>
            <a:ext cx="7886700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804" y="291547"/>
            <a:ext cx="790354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94" b="28664"/>
          <a:stretch/>
        </p:blipFill>
        <p:spPr>
          <a:xfrm>
            <a:off x="0" y="5280991"/>
            <a:ext cx="9144000" cy="15770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6200000">
            <a:off x="3783495" y="1497496"/>
            <a:ext cx="1577009" cy="9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94" b="28664"/>
          <a:stretch/>
        </p:blipFill>
        <p:spPr>
          <a:xfrm>
            <a:off x="0" y="5280991"/>
            <a:ext cx="9144000" cy="15770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3783495" y="1497496"/>
            <a:ext cx="1577009" cy="9144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7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hyperlink" Target="mailto:blagfin@blagfin.ru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chart" Target="../charts/chart4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83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234352">
            <a:off x="4795641" y="3644153"/>
            <a:ext cx="4273826" cy="1245532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endParaRPr lang="en-US" sz="4000" b="1" dirty="0">
              <a:ln w="10160">
                <a:noFill/>
                <a:prstDash val="solid"/>
              </a:ln>
              <a:solidFill>
                <a:srgbClr val="00337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6652819" y="213035"/>
            <a:ext cx="2071702" cy="192880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325395" y="173677"/>
            <a:ext cx="5832389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проекту решения Благовещенской городской Думы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утверждении отчета об исполнении городского бюджета за 2018 год»</a:t>
            </a:r>
            <a:endParaRPr lang="ru-RU" sz="2400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230319">
            <a:off x="4361225" y="3352759"/>
            <a:ext cx="4707209" cy="138499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  <a:alpha val="34000"/>
                </a:schemeClr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города Благовещенска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9" y="148281"/>
            <a:ext cx="8888627" cy="1655805"/>
          </a:xfrm>
          <a:gradFill>
            <a:gsLst>
              <a:gs pos="0">
                <a:srgbClr val="C9A093">
                  <a:alpha val="15000"/>
                </a:srgb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  <a:alpha val="34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 и в предыдущие годы в 2018 году приоритетными являлись бюджетные расходы, направленные на выполнение задач, поставленных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майскими Указами Президента РФ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так же на повышение заработной платы работникам бюджетной сферы, не попадающих под Указы Президента РФ, и доведение заработной платы работникам до величины нового минимального размера оплаты труда.</a:t>
            </a:r>
            <a:b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Всего на выполнение «майских» Указов Президента РФ за отчетный период направлено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1 273 428,4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тыс. рублей, в том числе  из городского бюджета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289 357,8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тыс. рублей, из областного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984 070,6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435308" y="2405761"/>
            <a:ext cx="6489492" cy="664641"/>
            <a:chOff x="1269" y="1269"/>
            <a:chExt cx="3221" cy="36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269"/>
              <a:ext cx="2965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3374"/>
                  </a:solidFill>
                </a:rPr>
                <a:t>по педагогическим работникам учреждений в сфере дошкольного образования при плане  в диапазоне от 30242  до 30859 рублей, выполнено 30 370,75 рублей </a:t>
              </a:r>
              <a:r>
                <a:rPr lang="ru-RU" sz="1200" b="1" i="1" dirty="0" smtClean="0">
                  <a:solidFill>
                    <a:srgbClr val="003374"/>
                  </a:solidFill>
                </a:rPr>
                <a:t>(на 01.01.2018 - 28 702 рублей)</a:t>
              </a:r>
              <a:endParaRPr lang="en-US" sz="1200" b="1" dirty="0">
                <a:solidFill>
                  <a:srgbClr val="003374"/>
                </a:solidFill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58" y="1310"/>
                <a:ext cx="20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1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1441958" y="3142092"/>
            <a:ext cx="6441653" cy="680268"/>
            <a:chOff x="1268" y="1766"/>
            <a:chExt cx="3194" cy="35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1" y="1766"/>
              <a:ext cx="2908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3374"/>
                  </a:solidFill>
                </a:rPr>
                <a:t>по педагогическим работникам учреждений в сфере общего образования при плане в диапазоне от 34 505 до 35 209 рублей, выполнено 34 600 рублей </a:t>
              </a:r>
              <a:r>
                <a:rPr lang="ru-RU" sz="1200" b="1" i="1" dirty="0" smtClean="0">
                  <a:solidFill>
                    <a:srgbClr val="003374"/>
                  </a:solidFill>
                </a:rPr>
                <a:t>(на 01.01.2018 - 33 029  рублей)</a:t>
              </a:r>
              <a:endParaRPr lang="en-US" sz="1200" b="1" dirty="0">
                <a:solidFill>
                  <a:srgbClr val="003374"/>
                </a:solidFill>
              </a:endParaRPr>
            </a:p>
          </p:txBody>
        </p: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52" y="1814"/>
                <a:ext cx="17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2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1453369" y="3886778"/>
            <a:ext cx="6430241" cy="666356"/>
            <a:chOff x="1270" y="2239"/>
            <a:chExt cx="3192" cy="353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gray">
            <a:xfrm>
              <a:off x="1516" y="2239"/>
              <a:ext cx="2937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rgbClr val="003374"/>
                  </a:solidFill>
                </a:rPr>
                <a:t>по педагогическим работникам учреждений в сфере дополнительного образования при плане в диапазоне от 34 505 до 35 209 рублей, выполнено 35 205,0 рублей </a:t>
              </a:r>
              <a:r>
                <a:rPr lang="ru-RU" sz="1200" b="1" i="1" dirty="0" smtClean="0">
                  <a:solidFill>
                    <a:srgbClr val="003374"/>
                  </a:solidFill>
                </a:rPr>
                <a:t>(на 01.01.2018 - 33 029 рублей)</a:t>
              </a:r>
              <a:endParaRPr lang="en-US" sz="1200" b="1" dirty="0">
                <a:solidFill>
                  <a:srgbClr val="003374"/>
                </a:solidFill>
              </a:endParaRPr>
            </a:p>
          </p:txBody>
        </p:sp>
        <p:grpSp>
          <p:nvGrpSpPr>
            <p:cNvPr id="2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2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2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3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3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Text Box 76"/>
              <p:cNvSpPr txBox="1">
                <a:spLocks noChangeArrowheads="1"/>
              </p:cNvSpPr>
              <p:nvPr/>
            </p:nvSpPr>
            <p:spPr bwMode="gray">
              <a:xfrm>
                <a:off x="1450" y="2279"/>
                <a:ext cx="181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3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5" name="Group 95"/>
          <p:cNvGrpSpPr>
            <a:grpSpLocks/>
          </p:cNvGrpSpPr>
          <p:nvPr/>
        </p:nvGrpSpPr>
        <p:grpSpPr bwMode="auto">
          <a:xfrm>
            <a:off x="1516098" y="4703878"/>
            <a:ext cx="6416939" cy="634242"/>
            <a:chOff x="1268" y="2727"/>
            <a:chExt cx="3194" cy="345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gray">
            <a:xfrm>
              <a:off x="1541" y="2763"/>
              <a:ext cx="2867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 smtClean="0">
                  <a:solidFill>
                    <a:srgbClr val="003374"/>
                  </a:solidFill>
                </a:rPr>
                <a:t>по работникам учреждений культуры при плане   в диапазоне от 36 912,3 до  38 042,8 рублей, выполнено 36 935,9 рублей </a:t>
              </a:r>
              <a:r>
                <a:rPr lang="ru-RU" sz="1200" b="1" i="1" dirty="0" smtClean="0">
                  <a:solidFill>
                    <a:srgbClr val="003374"/>
                  </a:solidFill>
                </a:rPr>
                <a:t>(на 01.01.2018 - 35 170 рублей</a:t>
              </a:r>
              <a:r>
                <a:rPr lang="ru-RU" sz="1200" b="1" dirty="0" smtClean="0">
                  <a:solidFill>
                    <a:srgbClr val="003374"/>
                  </a:solidFill>
                </a:rPr>
                <a:t>)</a:t>
              </a:r>
              <a:endParaRPr lang="en-US" sz="1200" b="1" dirty="0">
                <a:solidFill>
                  <a:srgbClr val="003374"/>
                </a:solidFill>
              </a:endParaRPr>
            </a:p>
          </p:txBody>
        </p:sp>
        <p:grpSp>
          <p:nvGrpSpPr>
            <p:cNvPr id="38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39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40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4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4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Text Box 84"/>
              <p:cNvSpPr txBox="1">
                <a:spLocks noChangeArrowheads="1"/>
              </p:cNvSpPr>
              <p:nvPr/>
            </p:nvSpPr>
            <p:spPr bwMode="gray">
              <a:xfrm>
                <a:off x="1448" y="2755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4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44843" y="1913294"/>
            <a:ext cx="8476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3374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Достигнуты параметры средней заработной платы (по целевым показателям, доведенным 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3374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17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3374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003374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12.2018)</a:t>
            </a: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3374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kumimoji="0" lang="ru-RU" sz="2000" i="1" u="none" strike="noStrike" cap="none" normalizeH="0" baseline="0" dirty="0" smtClean="0">
              <a:ln>
                <a:noFill/>
              </a:ln>
              <a:solidFill>
                <a:srgbClr val="003374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97708" y="5393604"/>
            <a:ext cx="88103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rgbClr val="00337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Уровень минимального размера оплаты труда соблюден не ниже, чем в  размере,  установленном федеральным законодательством (с 1 января 2018 года -15 182 рубля, с 1 мая - 17 861 рубль, среднегодовой – 16 968 рублей). На эти цели из городского бюджета направлено 86 936, тыс. рублей.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363819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1664043" y="257087"/>
            <a:ext cx="7175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города Благовещенска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по разделу «Образование»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6627" y="1520567"/>
          <a:ext cx="789596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97362" y="121096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AC0000"/>
                </a:solidFill>
              </a:rPr>
              <a:t>млн. рублей</a:t>
            </a:r>
            <a:endParaRPr lang="ru-RU" dirty="0">
              <a:solidFill>
                <a:srgbClr val="AC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6183" y="98854"/>
            <a:ext cx="7898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расходы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Благовещенска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 разделу «Образование»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727" y="1202724"/>
            <a:ext cx="8585241" cy="4975654"/>
          </a:xfrm>
          <a:prstGeom prst="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Капитальные вложения в объекты муниципальной собственности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5 160,3 тыс. рублей:</a:t>
            </a:r>
          </a:p>
          <a:p>
            <a:pPr algn="ctr"/>
            <a:r>
              <a:rPr lang="ru-RU" sz="1400" dirty="0" smtClean="0"/>
              <a:t>- Выполнена корректировка проектной документации по объекту «строительство корпуса № 2 при МОАУ «Школа № 22». Оплачены работы по проведению изыскательских работ для разработки проектно-сметной документации на строительство (реконструкцию) 4х стадионов на 30 мест в МБОУ «Школа № 27», МАОУ «Гимназия № 1», МАОУ «Гимназия № 25» и МАОУ«Школа № 13». </a:t>
            </a:r>
          </a:p>
          <a:p>
            <a:pPr algn="ctr"/>
            <a:r>
              <a:rPr lang="ru-RU" b="1" dirty="0" smtClean="0"/>
              <a:t>Обновление и укрепление материально - технической базы муниципальных организаций ( учреждений)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30 328,6 тыс. рублей:</a:t>
            </a:r>
          </a:p>
          <a:p>
            <a:pPr algn="ctr"/>
            <a:r>
              <a:rPr lang="ru-RU" sz="1400" dirty="0" smtClean="0"/>
              <a:t>Осуществлено финансирование за работы по замене окон в 5 образовательных организациях, оплачены услуги по ремонту теплых полов, замене светильников, ремонту спортивного зала, замене труб горячего и холодного водоснабжения, ремонту системы отопления и канализации, реставрации фасадов в образовательных организациях города Благовещенска</a:t>
            </a:r>
          </a:p>
          <a:p>
            <a:pPr algn="ctr"/>
            <a:r>
              <a:rPr lang="ru-RU" b="1" dirty="0" smtClean="0"/>
              <a:t>Создание новых мест в общеобразовательных учреждениях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352 849,9 тыс. рублей:</a:t>
            </a:r>
          </a:p>
          <a:p>
            <a:pPr algn="ctr"/>
            <a:r>
              <a:rPr lang="ru-RU" sz="1400" dirty="0" smtClean="0"/>
              <a:t>Выполнены строительно-монтажные работы (1-10 этап) по объекту «Строительство корпуса № 2 при МОАУ «Школа №22 г.Благовещенска»</a:t>
            </a:r>
            <a:r>
              <a:rPr lang="ru-RU" sz="1400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endParaRPr lang="ru-RU" sz="200" dirty="0" smtClean="0">
              <a:solidFill>
                <a:srgbClr val="0000CC"/>
              </a:solidFill>
            </a:endParaRPr>
          </a:p>
          <a:p>
            <a:pPr algn="ctr"/>
            <a:r>
              <a:rPr lang="ru-RU" b="1" dirty="0" smtClean="0"/>
              <a:t>Создание дополнительных мест для детей в возрасте от 2 месяцев до 3 лет в образовательных организациях (ДОУ на 120 мест для МАДОУ «Детский сад № 60»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43 200,0 тыс. рублей </a:t>
            </a:r>
          </a:p>
        </p:txBody>
      </p:sp>
      <p:pic>
        <p:nvPicPr>
          <p:cNvPr id="10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215663880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583" y="123682"/>
            <a:ext cx="776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Благовещенск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по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«Культура»</a:t>
            </a:r>
          </a:p>
        </p:txBody>
      </p:sp>
      <p:pic>
        <p:nvPicPr>
          <p:cNvPr id="3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graphicFrame>
        <p:nvGraphicFramePr>
          <p:cNvPr id="5" name="Диаграмма 4"/>
          <p:cNvGraphicFramePr/>
          <p:nvPr/>
        </p:nvGraphicFramePr>
        <p:xfrm>
          <a:off x="0" y="1366888"/>
          <a:ext cx="789596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0497" y="1120346"/>
            <a:ext cx="3534033" cy="5311486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Ассигнования по разделу освоены на 100 процентов.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 Муниципальные учреждения культуры обеспечивают решение вопросов местного значения города: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-организация библиотечного обслуживания населения;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-создание условий для массового отдыха жителей города;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-создание условий для развития местного традиционного народного художественного творчества;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- сохранение, использование и популяризация объектов культурного наследия.</a:t>
            </a:r>
          </a:p>
          <a:p>
            <a:pPr lvl="0" indent="444500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6498" y="1260389"/>
            <a:ext cx="158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млн. рублей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837038" y="379111"/>
            <a:ext cx="6672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города Благовещенск в 2018 году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разделу «Социальная политика»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37752" y="1639329"/>
          <a:ext cx="5296930" cy="3797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519351" y="955589"/>
            <a:ext cx="3451654" cy="5469925"/>
          </a:xfrm>
          <a:prstGeom prst="roundRect">
            <a:avLst/>
          </a:prstGeom>
          <a:gradFill>
            <a:gsLst>
              <a:gs pos="0">
                <a:srgbClr val="5B9BD5">
                  <a:lumMod val="40000"/>
                  <a:lumOff val="60000"/>
                </a:srgbClr>
              </a:gs>
              <a:gs pos="50000">
                <a:srgbClr val="5B9BD5">
                  <a:lumMod val="60000"/>
                  <a:lumOff val="40000"/>
                </a:srgbClr>
              </a:gs>
              <a:gs pos="100000">
                <a:srgbClr val="E4ACD5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Выделенные средства освоены по разделу на 209 млн. рублей или на  99,9 процента.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 том числе направлены: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на выплату компенсации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– 98 778,2 тыс. рублей, или 100 процентов к плану;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30238" algn="l"/>
              </a:tabLst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на выплату денежных средств на содержание детей, находящихся в семьях опекунов (попечителей) и в приемных семьях, а также вознаграждение приемным родителям (родителю) – 48 550,6 тыс. рублей, или  99,9 процента от плана 48 577,8 тыс. рублей; на обеспечение жилыми помещениями детей сирот, детей, оставшихся без попечения родителей, а также детей, находящихся под опекой (попечительством), не имеющих закрепленного жилого помещения за счет средств областного бюджета направлено 36 126,3 тыс. рублей, что составляет 100,0 процентов к плановым назначениям. Количество человек, фактически получивших в 2018 году квартиры, составило 24.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8260" y="1359242"/>
            <a:ext cx="158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млн. рублей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p1chi2sgce1qbd147i10741u6i1sjp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297" y="4926225"/>
            <a:ext cx="2435231" cy="1622855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62465" y="1172495"/>
            <a:ext cx="848497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2018 года на территории города Благовещенска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реализовано                                    12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муниципальных программ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их финансирование из всех уровней бюджета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направлено 5 599 386,4 тыс. рублей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или 97,4 процента от плана 5 750 447,2 тыс. рублей.</a:t>
            </a:r>
            <a:endParaRPr kumimoji="0" lang="ru-RU" sz="700" b="1" i="1" u="none" strike="noStrike" cap="none" normalizeH="0" baseline="0" dirty="0" smtClean="0">
              <a:ln>
                <a:noFill/>
              </a:ln>
              <a:solidFill>
                <a:srgbClr val="AC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Непрограммные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расходы исполнены в объеме 750 985,9 тыс. рублей или на 98,5 процента (план 762 342,4 тыс. рублей).</a:t>
            </a:r>
            <a:endParaRPr kumimoji="0" lang="ru-RU" sz="700" b="1" i="1" u="none" strike="noStrike" cap="none" normalizeH="0" baseline="0" dirty="0" smtClean="0">
              <a:ln>
                <a:noFill/>
              </a:ln>
              <a:solidFill>
                <a:srgbClr val="AC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Исполнение расходных обязательств городского бюджета осуществлялось за счет собственных средств городского бюджета, а также за счет средств, полученных в виде безвозмездных поступлений из бюджетов других уровней.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AC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384" y="280087"/>
            <a:ext cx="742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города Благовещенска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2018 году</a:t>
            </a:r>
          </a:p>
        </p:txBody>
      </p:sp>
      <p:pic>
        <p:nvPicPr>
          <p:cNvPr id="6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535460" y="3305086"/>
            <a:ext cx="7677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1.Формирование современной городской среды на территории города Благовещенска на 2018-2022 годы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935" y="3929446"/>
            <a:ext cx="8097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реализации программы выполнены работы по благоустройству 24 дворовых территорий многоквартирных домов и 1 общественной территории «Парк Дружбы» (400 квартал) – 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100 474,6 тыс.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p1chi2sgc71n8tim719701j8a1g9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368" y="4934466"/>
            <a:ext cx="2448353" cy="1631601"/>
          </a:xfrm>
          <a:prstGeom prst="rect">
            <a:avLst/>
          </a:prstGeom>
          <a:noFill/>
        </p:spPr>
      </p:pic>
      <p:pic>
        <p:nvPicPr>
          <p:cNvPr id="2053" name="Picture 5" descr="C:\Users\User\Downloads\4fa3190d173a3d16de4a5e2dfb6a292c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37" y="4926228"/>
            <a:ext cx="2465044" cy="1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C:\Users\User\Downloads\i766_476_1_pic_68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71" y="2003339"/>
            <a:ext cx="3743410" cy="2807558"/>
          </a:xfrm>
          <a:prstGeom prst="rect">
            <a:avLst/>
          </a:prstGeom>
          <a:noFill/>
        </p:spPr>
      </p:pic>
      <p:pic>
        <p:nvPicPr>
          <p:cNvPr id="50178" name="Picture 2" descr="C:\Users\User\Downloads\cfee1df0aef1bf88281266898fc4ff19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428" y="1973991"/>
            <a:ext cx="3629010" cy="2845144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782594" y="337921"/>
            <a:ext cx="7850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2. Развитие информационного общества города Благовещенска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2015-2020 годы</a:t>
            </a:r>
          </a:p>
        </p:txBody>
      </p:sp>
      <p:sp>
        <p:nvSpPr>
          <p:cNvPr id="5" name="Овал 4"/>
          <p:cNvSpPr/>
          <p:nvPr/>
        </p:nvSpPr>
        <p:spPr>
          <a:xfrm>
            <a:off x="3632888" y="955588"/>
            <a:ext cx="1878227" cy="823785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  <a:alpha val="57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80 925,9 тыс. рублей 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7221" y="3608173"/>
            <a:ext cx="2718487" cy="10956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CD33AC">
                  <a:alpha val="41000"/>
                </a:srgb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Обеспечение деятельности МАУ «МФЦ города Благовещенска»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52 799,7 тыс. рублей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5428" y="2108886"/>
            <a:ext cx="2512540" cy="1095631"/>
          </a:xfrm>
          <a:prstGeom prst="rect">
            <a:avLst/>
          </a:prstGeom>
          <a:gradFill>
            <a:gsLst>
              <a:gs pos="0">
                <a:srgbClr val="E4ACD5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75000"/>
                  <a:alpha val="37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Обеспечение деятельности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МУ ИА «Город»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28 126,2 тыс. рублей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Прямая со стрелкой 8"/>
          <p:cNvCxnSpPr>
            <a:stCxn id="5" idx="6"/>
            <a:endCxn id="50178" idx="0"/>
          </p:cNvCxnSpPr>
          <p:nvPr/>
        </p:nvCxnSpPr>
        <p:spPr>
          <a:xfrm>
            <a:off x="5511115" y="1367481"/>
            <a:ext cx="1521818" cy="6065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50179" idx="0"/>
          </p:cNvCxnSpPr>
          <p:nvPr/>
        </p:nvCxnSpPr>
        <p:spPr>
          <a:xfrm flipH="1">
            <a:off x="2173076" y="1367481"/>
            <a:ext cx="1459812" cy="6358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761470" y="4568043"/>
            <a:ext cx="43825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400" dirty="0" smtClean="0"/>
              <a:t>В рамках муниципального задания предоставлено </a:t>
            </a:r>
          </a:p>
          <a:p>
            <a:pPr algn="just"/>
            <a:r>
              <a:rPr lang="ru-RU" sz="1400" dirty="0" smtClean="0"/>
              <a:t>13 770 мин. эфирного времени на выпуск информационной программы по освещению событий общественно-политической и культурной жизни города и области,  опубликованы муниципальные правовые акты и иная официальная информации в газете Благовещенск общей площадью 1 351 089 см2.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0065" y="4950592"/>
            <a:ext cx="4164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Выполнены работы по устройству кровли, ремонту и утеплению трубопровода вытяжной вентиляции на кровле здания по адресу ул. 50 лет Октября 6/1 на сумму 258,1 тыс.руб. В рамках муниципального задания на 2018 год предоставлено 190 756 муниципальных и государственных услуг.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652273" y="364105"/>
            <a:ext cx="7154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3. Экономическое развитие города Благовещенска на 2015-2020 годы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535" y="863795"/>
            <a:ext cx="8007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 рамках реализации программы организован и проведен с 19-21.10.18 Амурский экономический форум (оплачены муниципальные контракты по распространению наружной рекламы с использованием рекламных конструкций (6 баннеров) и размещению информационно-рекламных видеоматериалов на экране (площадь им.Ленина); оплачены услуги по предоставлению оборудования в большом концертном зале ГАУ КАО "Амурская областная филармония"; по перевозке ООО "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Автосфера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" пассажиров автомобильным транспортом) – на сумму 325,9 тыс. рублей.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         Реконструкция канализационного коллектора от Северного жилого района до очистных сооружений канализации – погашена кредиторская задолженность в сумме 40 000 тыс. рублей.</a:t>
            </a:r>
          </a:p>
        </p:txBody>
      </p:sp>
      <p:pic>
        <p:nvPicPr>
          <p:cNvPr id="51202" name="Picture 2" descr="C:\Users\User\Downloads\p1cdot2vgk1iq61dd9krb1havik1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955" y="3799115"/>
            <a:ext cx="2842280" cy="1894114"/>
          </a:xfrm>
          <a:prstGeom prst="rect">
            <a:avLst/>
          </a:prstGeom>
          <a:noFill/>
        </p:spPr>
      </p:pic>
      <p:pic>
        <p:nvPicPr>
          <p:cNvPr id="51203" name="Picture 3" descr="C:\Users\User\Downloads\p1cdot2vgm1qld196j4sp15li1v40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980" y="3707027"/>
            <a:ext cx="2995688" cy="1996346"/>
          </a:xfrm>
          <a:prstGeom prst="rect">
            <a:avLst/>
          </a:prstGeom>
          <a:noFill/>
        </p:spPr>
      </p:pic>
      <p:pic>
        <p:nvPicPr>
          <p:cNvPr id="51207" name="Picture 7" descr="C:\Users\User\Downloads\p1cdot2vge1iv4bbo1g8a1vgv17vb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770" y="3756154"/>
            <a:ext cx="2967232" cy="1977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12a3747696ff1f16cdf322352834fbfa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1046" y="2158314"/>
            <a:ext cx="3311610" cy="2207740"/>
          </a:xfrm>
          <a:prstGeom prst="rect">
            <a:avLst/>
          </a:prstGeom>
          <a:noFill/>
        </p:spPr>
      </p:pic>
      <p:pic>
        <p:nvPicPr>
          <p:cNvPr id="52227" name="Picture 3" descr="C:\Users\User\Downloads\p18v28j334jcofs1f11iogctg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69" y="1136134"/>
            <a:ext cx="4452941" cy="2966309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598141" y="174708"/>
            <a:ext cx="6928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Обеспечение доступным и комфортным жильем населения города Благовещенска на 2015-2021 годы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89471" y="3855310"/>
            <a:ext cx="4464908" cy="22654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AC0000"/>
                </a:solidFill>
              </a:rPr>
              <a:t>Произведена выплата возмещения по 27 соглашениям об изъятии недвижимого имущества для муниципальных нужд на общую сумму 36 692,7 тыс.руб., в том числе за счет средств Фонда содействия реформированию ЖКХ - 32 795,1 тыс.руб., за счет средств областного бюджета – </a:t>
            </a:r>
          </a:p>
          <a:p>
            <a:pPr algn="ctr"/>
            <a:r>
              <a:rPr lang="ru-RU" sz="1600" dirty="0" smtClean="0">
                <a:solidFill>
                  <a:srgbClr val="AC0000"/>
                </a:solidFill>
              </a:rPr>
              <a:t>3 897,6 тыс.руб. </a:t>
            </a:r>
            <a:endParaRPr lang="ru-RU" sz="1600" dirty="0">
              <a:solidFill>
                <a:srgbClr val="AC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05168" y="4160108"/>
            <a:ext cx="3286897" cy="1375720"/>
          </a:xfrm>
          <a:prstGeom prst="round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AC0000"/>
                </a:solidFill>
              </a:rPr>
              <a:t>Осуществлен снос 10 аварийных домов общей площадью </a:t>
            </a:r>
            <a:endParaRPr lang="ru-RU" sz="1600" dirty="0" smtClean="0">
              <a:solidFill>
                <a:srgbClr val="AC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AC0000"/>
                </a:solidFill>
              </a:rPr>
              <a:t>1,62 </a:t>
            </a:r>
            <a:r>
              <a:rPr lang="ru-RU" sz="1600" dirty="0" smtClean="0">
                <a:solidFill>
                  <a:srgbClr val="AC0000"/>
                </a:solidFill>
              </a:rPr>
              <a:t>тыс.кв.м.</a:t>
            </a:r>
          </a:p>
          <a:p>
            <a:pPr algn="ctr"/>
            <a:r>
              <a:rPr lang="ru-RU" sz="1600" dirty="0" smtClean="0">
                <a:solidFill>
                  <a:srgbClr val="AC0000"/>
                </a:solidFill>
              </a:rPr>
              <a:t>1 259,2 тыс. рублей</a:t>
            </a:r>
            <a:endParaRPr lang="ru-RU" sz="1600" dirty="0">
              <a:solidFill>
                <a:srgbClr val="AC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76799" y="1026473"/>
            <a:ext cx="38714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Основное мероприятие программы - Обеспечение мероприятий по переселению граждан из аварийного жилищного фонда – </a:t>
            </a:r>
          </a:p>
          <a:p>
            <a:pPr lvl="0" algn="ctr"/>
            <a:r>
              <a:rPr lang="ru-RU" sz="1400" b="1" dirty="0" smtClean="0">
                <a:solidFill>
                  <a:srgbClr val="C00000"/>
                </a:solidFill>
              </a:rPr>
              <a:t>439 685,0 тыс. рублей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554096" y="205946"/>
            <a:ext cx="197709" cy="370704"/>
          </a:xfrm>
          <a:prstGeom prst="rect">
            <a:avLst/>
          </a:prstGeom>
          <a:solidFill>
            <a:srgbClr val="540000"/>
          </a:solidFill>
          <a:ln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User\Downloads\p18v28j3371v6nr30g117scccd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12" y="1679835"/>
            <a:ext cx="3785153" cy="280154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</p:pic>
      <p:pic>
        <p:nvPicPr>
          <p:cNvPr id="2050" name="Picture 2" descr="C:\Users\User\Downloads\1476642142_0_0_3072_2048_1440x900_80_1_1_7ae8ead86a5c8a3610cc56f7ac8e9d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829" y="3171567"/>
            <a:ext cx="4015947" cy="2430163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4736758" y="5313406"/>
            <a:ext cx="4028301" cy="13674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Авансирование муниципальных контрактов на приобретение 106 благоустроенных квартир в рамках реализации мероприятий планов социального развития центров экономического роста субъектов РФ</a:t>
            </a:r>
          </a:p>
          <a:p>
            <a:pPr algn="ctr"/>
            <a:r>
              <a:rPr lang="ru-RU" sz="1400" dirty="0" smtClean="0">
                <a:solidFill>
                  <a:srgbClr val="AC0000"/>
                </a:solidFill>
              </a:rPr>
              <a:t>95 590,2 тыс. рублей</a:t>
            </a:r>
            <a:endParaRPr lang="ru-RU" sz="1400" dirty="0">
              <a:solidFill>
                <a:srgbClr val="AC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0128" y="4184821"/>
            <a:ext cx="3797644" cy="180408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Выполнены работы по строительству и вводу в эксплуатацию объекта «Комплекс многоквартирных домов (Литер 12 и 13) в квартале 404 г.Благовещенск», общей площадью 7 231 кв.м. на 178 квартир. МКУ "БГАЖЦ" приобретены жилые помещения (17 квартир общей площадью 619,9 кв.м.) для граждан, переселяемых из аварийного жилищного фонда</a:t>
            </a:r>
          </a:p>
          <a:p>
            <a:pPr algn="ctr"/>
            <a:r>
              <a:rPr lang="ru-RU" sz="1200" dirty="0" smtClean="0">
                <a:solidFill>
                  <a:srgbClr val="AC0000"/>
                </a:solidFill>
              </a:rPr>
              <a:t>306 142,9 тыс. рублей</a:t>
            </a:r>
            <a:endParaRPr lang="ru-RU" sz="1050" dirty="0">
              <a:solidFill>
                <a:srgbClr val="AC0000"/>
              </a:solidFill>
            </a:endParaRPr>
          </a:p>
        </p:txBody>
      </p:sp>
      <p:pic>
        <p:nvPicPr>
          <p:cNvPr id="7" name="Picture 2" descr="C:\Users\User\Downloads\o0lkgy9nt15w-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7283" y="794679"/>
            <a:ext cx="2846415" cy="1899093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313406" y="2166551"/>
            <a:ext cx="2842054" cy="799070"/>
          </a:xfrm>
          <a:prstGeom prst="roundRect">
            <a:avLst/>
          </a:prstGeom>
          <a:solidFill>
            <a:srgbClr val="74350A">
              <a:alpha val="96000"/>
            </a:srgbClr>
          </a:solidFill>
          <a:ln>
            <a:solidFill>
              <a:srgbClr val="7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Важным мероприятием программы является реализация мероприятий по обеспечению жильем молодых семей – в 2018 году выданы и оплачены 4 свидетельства молодым семьям</a:t>
            </a:r>
            <a:endParaRPr lang="ru-RU" sz="1200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255740" y="164756"/>
            <a:ext cx="2949146" cy="617838"/>
          </a:xfrm>
          <a:prstGeom prst="triangle">
            <a:avLst/>
          </a:prstGeom>
          <a:solidFill>
            <a:srgbClr val="74350A"/>
          </a:solidFill>
          <a:ln>
            <a:solidFill>
              <a:srgbClr val="5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ы поиска изображений для запроса &quot;картинка весы бюджет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150" y="1036261"/>
            <a:ext cx="7560840" cy="41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799" y="3848545"/>
            <a:ext cx="36859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9900"/>
                </a:solidFill>
              </a:rPr>
              <a:t>Доходы</a:t>
            </a:r>
          </a:p>
          <a:p>
            <a:pPr algn="ctr"/>
            <a:r>
              <a:rPr lang="ru-RU" sz="2400" b="1" dirty="0" smtClean="0">
                <a:solidFill>
                  <a:srgbClr val="009900"/>
                </a:solidFill>
              </a:rPr>
              <a:t>6 109,9 млн. рублей </a:t>
            </a:r>
          </a:p>
          <a:p>
            <a:pPr algn="ctr"/>
            <a:r>
              <a:rPr lang="ru-RU" sz="1400" b="1" dirty="0" smtClean="0">
                <a:solidFill>
                  <a:srgbClr val="009900"/>
                </a:solidFill>
              </a:rPr>
              <a:t>в том числе:</a:t>
            </a:r>
          </a:p>
          <a:p>
            <a:pPr algn="ctr"/>
            <a:r>
              <a:rPr lang="ru-RU" sz="1400" b="1" dirty="0" smtClean="0">
                <a:solidFill>
                  <a:srgbClr val="009900"/>
                </a:solidFill>
              </a:rPr>
              <a:t>Собственные доходы–2 910,9</a:t>
            </a:r>
          </a:p>
          <a:p>
            <a:pPr algn="ctr"/>
            <a:r>
              <a:rPr lang="ru-RU" sz="1400" b="1" dirty="0" smtClean="0">
                <a:solidFill>
                  <a:srgbClr val="009900"/>
                </a:solidFill>
              </a:rPr>
              <a:t>За счет финансовой помощи – 3 199,0</a:t>
            </a:r>
            <a:endParaRPr lang="ru-RU" sz="1400" b="1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2443" y="3955636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Расходы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6 350,4 млн. рублей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5374" y="222422"/>
            <a:ext cx="8674443" cy="8073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параметры исполнения бюджета муниципального образования города Благовещенск за 2018 год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334398" y="753633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9" name="TextBox 8"/>
          <p:cNvSpPr txBox="1"/>
          <p:nvPr/>
        </p:nvSpPr>
        <p:spPr>
          <a:xfrm>
            <a:off x="5058032" y="5865340"/>
            <a:ext cx="378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Дефицит – 240,5 млн. рублей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ownloads\b58b3441394e388c4dd396ffa361649c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3928" y="4547287"/>
            <a:ext cx="2868052" cy="2149977"/>
          </a:xfrm>
          <a:prstGeom prst="rect">
            <a:avLst/>
          </a:prstGeom>
          <a:noFill/>
        </p:spPr>
      </p:pic>
      <p:pic>
        <p:nvPicPr>
          <p:cNvPr id="3082" name="Picture 10" descr="C:\Users\User\Downloads\95291a0c18741db9067b98515ef3505d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629" y="4942571"/>
            <a:ext cx="2690684" cy="1793789"/>
          </a:xfrm>
          <a:prstGeom prst="rect">
            <a:avLst/>
          </a:prstGeom>
          <a:noFill/>
        </p:spPr>
      </p:pic>
      <p:pic>
        <p:nvPicPr>
          <p:cNvPr id="3081" name="Picture 9" descr="C:\Users\User\Downloads\90209e7c3229d603264d3304446cd079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0605" y="1034352"/>
            <a:ext cx="3850547" cy="2567032"/>
          </a:xfrm>
          <a:prstGeom prst="rect">
            <a:avLst/>
          </a:prstGeom>
          <a:noFill/>
        </p:spPr>
      </p:pic>
      <p:pic>
        <p:nvPicPr>
          <p:cNvPr id="3076" name="Picture 4" descr="C:\Users\User\Downloads\0a3d6111351c75c31e2976f2db919e25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96" y="1257744"/>
            <a:ext cx="2446765" cy="1649301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107092" y="3608173"/>
            <a:ext cx="4250724" cy="151576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rgbClr val="7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Содержание средств регулирования и элементов безопасности дорожного движения (установлено 256 знаков «Дорожный переход», </a:t>
            </a:r>
            <a:r>
              <a:rPr lang="ru-RU" sz="1400" dirty="0" err="1" smtClean="0">
                <a:solidFill>
                  <a:schemeClr val="accent5">
                    <a:lumMod val="50000"/>
                  </a:schemeClr>
                </a:solidFill>
              </a:rPr>
              <a:t>леерные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 ограждения, «лежачий полицейский» - 48 погонных метров, модернизация 3 светофорных объектов.)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3 404,3 тыс. рублей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0496" y="255543"/>
            <a:ext cx="6973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5. Развитие транспортной системы города Благовещенска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2015 – 2020 годы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0782" y="2530754"/>
            <a:ext cx="2695211" cy="772619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Содержание и ремонт улично-дорожной сети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258 156,3 тыс.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50571" y="1048624"/>
            <a:ext cx="1833256" cy="254186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Содержание и обслуживание средств регулирования дорожного движения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37 516,3 тыс. рублей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8649" y="3624649"/>
            <a:ext cx="3435178" cy="947351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Строительство дорог в Северном планировочном районе 4 км Новотроицкого шоссе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3 876,2 тыс.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ownloads\565d6b23775b41cbfcabcf63c9922a83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039" y="2399271"/>
            <a:ext cx="4572000" cy="3048000"/>
          </a:xfrm>
          <a:prstGeom prst="rect">
            <a:avLst/>
          </a:prstGeom>
          <a:noFill/>
        </p:spPr>
      </p:pic>
      <p:pic>
        <p:nvPicPr>
          <p:cNvPr id="4098" name="Picture 2" descr="C:\Users\User\Downloads\bf1e20a4462b71e3cc4cece2a8c96ac8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1784" y="493756"/>
            <a:ext cx="2291078" cy="1639394"/>
          </a:xfrm>
          <a:prstGeom prst="rect">
            <a:avLst/>
          </a:prstGeom>
          <a:noFill/>
        </p:spPr>
      </p:pic>
      <p:pic>
        <p:nvPicPr>
          <p:cNvPr id="5" name="Picture 3" descr="C:\Users\User\Downloads\79f49ff1ab9174dbe5f56dde6c6fe0f1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471" y="1334230"/>
            <a:ext cx="2469978" cy="1638419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5988909" y="469557"/>
            <a:ext cx="2743200" cy="167228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rgbClr val="E4ACD5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CC"/>
                </a:solidFill>
              </a:rPr>
              <a:t>Строительно-монтажные работы на объекте «Строительство дорог в районе «5-й стройки» для обеспечения транспортной инфраструктурой земельных участков, предоставленных многодетным семьям»</a:t>
            </a:r>
          </a:p>
          <a:p>
            <a:pPr algn="ctr"/>
            <a:r>
              <a:rPr lang="ru-RU" sz="1200" dirty="0" smtClean="0">
                <a:solidFill>
                  <a:srgbClr val="AC0000"/>
                </a:solidFill>
              </a:rPr>
              <a:t>38 989,8 тыс. рублей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945" y="2949144"/>
            <a:ext cx="3674076" cy="212948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E4ACD5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Ремонт улично-дорожной сети (</a:t>
            </a:r>
            <a:r>
              <a:rPr lang="ru-RU" sz="1400" dirty="0" err="1" smtClean="0">
                <a:solidFill>
                  <a:srgbClr val="0000CC"/>
                </a:solidFill>
              </a:rPr>
              <a:t>Игнатьевское</a:t>
            </a:r>
            <a:r>
              <a:rPr lang="ru-RU" sz="1400" dirty="0" smtClean="0">
                <a:solidFill>
                  <a:srgbClr val="0000CC"/>
                </a:solidFill>
              </a:rPr>
              <a:t> шоссе, ул.Заводская, ул.Театральная, ул.Литера (Моховая падь), ул. Ленина в сторону остановки общественного транспорта "Конечная (</a:t>
            </a:r>
            <a:r>
              <a:rPr lang="ru-RU" sz="1400" dirty="0" err="1" smtClean="0">
                <a:solidFill>
                  <a:srgbClr val="0000CC"/>
                </a:solidFill>
              </a:rPr>
              <a:t>Верхнеблаговещенское</a:t>
            </a:r>
            <a:r>
              <a:rPr lang="ru-RU" sz="1400" dirty="0" smtClean="0">
                <a:solidFill>
                  <a:srgbClr val="0000CC"/>
                </a:solidFill>
              </a:rPr>
              <a:t>)") и моста через ручей </a:t>
            </a:r>
            <a:r>
              <a:rPr lang="ru-RU" sz="1400" dirty="0" err="1" smtClean="0">
                <a:solidFill>
                  <a:srgbClr val="0000CC"/>
                </a:solidFill>
              </a:rPr>
              <a:t>Буяновский</a:t>
            </a:r>
            <a:r>
              <a:rPr lang="ru-RU" sz="1400" dirty="0" smtClean="0">
                <a:solidFill>
                  <a:srgbClr val="0000CC"/>
                </a:solidFill>
              </a:rPr>
              <a:t> по ул.Железнодорожная и по ул. Горная. </a:t>
            </a:r>
          </a:p>
          <a:p>
            <a:pPr algn="ctr"/>
            <a:r>
              <a:rPr lang="ru-RU" sz="1400" dirty="0" smtClean="0">
                <a:solidFill>
                  <a:srgbClr val="AC0000"/>
                </a:solidFill>
              </a:rPr>
              <a:t>34 153,6 тыс. рублей</a:t>
            </a:r>
            <a:endParaRPr lang="ru-RU" sz="1400" dirty="0">
              <a:solidFill>
                <a:srgbClr val="AC000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89472" y="5214552"/>
            <a:ext cx="8608541" cy="1491048"/>
          </a:xfrm>
          <a:prstGeom prst="round2Diag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Выполнены работы по ремонту УДС и уличного освещения города, с устройством ливневых канализаций и водоотведения;  2) за оказанные услуги по </a:t>
            </a:r>
            <a:r>
              <a:rPr lang="ru-RU" sz="1400" dirty="0" err="1" smtClean="0">
                <a:solidFill>
                  <a:srgbClr val="0000CC"/>
                </a:solidFill>
              </a:rPr>
              <a:t>предпроектному</a:t>
            </a:r>
            <a:r>
              <a:rPr lang="ru-RU" sz="1400" dirty="0" smtClean="0">
                <a:solidFill>
                  <a:srgbClr val="0000CC"/>
                </a:solidFill>
              </a:rPr>
              <a:t> обследованию автомобильного моста через р.Зея в </a:t>
            </a:r>
            <a:r>
              <a:rPr lang="ru-RU" sz="1400" dirty="0" smtClean="0">
                <a:solidFill>
                  <a:srgbClr val="0000CC"/>
                </a:solidFill>
              </a:rPr>
              <a:t>г.Благовещенске - протяженностью </a:t>
            </a:r>
            <a:r>
              <a:rPr lang="ru-RU" sz="1400" dirty="0" smtClean="0">
                <a:solidFill>
                  <a:srgbClr val="0000CC"/>
                </a:solidFill>
              </a:rPr>
              <a:t>1 770,6 м., шириной 11 м.; 3)выполнены работы по содержанию 23 камер </a:t>
            </a:r>
            <a:r>
              <a:rPr lang="ru-RU" sz="1400" dirty="0" err="1" smtClean="0">
                <a:solidFill>
                  <a:srgbClr val="0000CC"/>
                </a:solidFill>
              </a:rPr>
              <a:t>фотовидеофиксации</a:t>
            </a:r>
            <a:r>
              <a:rPr lang="ru-RU" sz="1400" dirty="0" smtClean="0">
                <a:solidFill>
                  <a:srgbClr val="0000CC"/>
                </a:solidFill>
              </a:rPr>
              <a:t>. Отремонтировано: 15 участков УДС протяженностью 5,1 км; 3 парковочные стоянки протяженностью -186 м;  311 км ливневой канализация; 6,5 км. тротуаров протяженностью ; 3 внутриквартальных проезда. Обустроены сети уличного освещения протяженностью 1,0 км. </a:t>
            </a:r>
          </a:p>
          <a:p>
            <a:pPr algn="ctr"/>
            <a:r>
              <a:rPr lang="ru-RU" sz="1400" dirty="0" smtClean="0">
                <a:solidFill>
                  <a:srgbClr val="AC0000"/>
                </a:solidFill>
              </a:rPr>
              <a:t>281 165,5 тыс. рублей</a:t>
            </a:r>
            <a:endParaRPr lang="ru-RU" sz="1400" dirty="0">
              <a:solidFill>
                <a:srgbClr val="AC0000"/>
              </a:solidFill>
            </a:endParaRPr>
          </a:p>
        </p:txBody>
      </p:sp>
      <p:pic>
        <p:nvPicPr>
          <p:cNvPr id="8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778370" y="154430"/>
            <a:ext cx="7850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6. Развитие  и модернизация жилищно-коммунального хозяйства, энергосбережения и повышение энергетической эффективности, благоустройство территории города Благовещенска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2015-2020 годы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0922000"/>
              </p:ext>
            </p:extLst>
          </p:nvPr>
        </p:nvGraphicFramePr>
        <p:xfrm>
          <a:off x="467544" y="1700808"/>
          <a:ext cx="6937562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0353">
                  <a:extLst>
                    <a:ext uri="{9D8B030D-6E8A-4147-A177-3AD203B41FA5}">
                      <a16:colId xmlns:a16="http://schemas.microsoft.com/office/drawing/2014/main" xmlns="" val="4194182370"/>
                    </a:ext>
                  </a:extLst>
                </a:gridCol>
                <a:gridCol w="977209">
                  <a:extLst>
                    <a:ext uri="{9D8B030D-6E8A-4147-A177-3AD203B41FA5}">
                      <a16:colId xmlns:a16="http://schemas.microsoft.com/office/drawing/2014/main" xmlns="" val="207436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ВСЕГО, из них: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440 350,5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4042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Строительство перерабатывающего комплекса «</a:t>
                      </a:r>
                      <a:r>
                        <a:rPr lang="ru-RU" sz="1400" dirty="0" err="1" smtClean="0"/>
                        <a:t>БлагЭко</a:t>
                      </a:r>
                      <a:r>
                        <a:rPr lang="ru-RU" sz="1400" dirty="0" smtClean="0"/>
                        <a:t>» в г.Благовещенске (</a:t>
                      </a:r>
                      <a:r>
                        <a:rPr lang="en-US" sz="1400" dirty="0" smtClean="0"/>
                        <a:t>II </a:t>
                      </a:r>
                      <a:r>
                        <a:rPr lang="ru-RU" sz="1400" dirty="0" smtClean="0"/>
                        <a:t>очередь)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55 598,0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3188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Разработка схемы</a:t>
                      </a:r>
                      <a:r>
                        <a:rPr lang="ru-RU" sz="1400" baseline="0" dirty="0" smtClean="0"/>
                        <a:t> водоснабжения и водоотведения города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3 968,3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33740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Работы по ремонту тепловой сети по ул. Воронкова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37 936,6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1947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Выполнение строительно-монтажных</a:t>
                      </a:r>
                      <a:r>
                        <a:rPr lang="ru-RU" sz="1400" baseline="0" dirty="0" smtClean="0"/>
                        <a:t> работ водопроводных сетей в районе «5 стройка»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8 944,9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3868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Уличное освещение города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57 401,8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6002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Озеленение и санитарная очистка города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110 675,5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9717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Выполнение работ </a:t>
                      </a:r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этапа актуализации</a:t>
                      </a:r>
                      <a:r>
                        <a:rPr lang="ru-RU" sz="1400" baseline="0" dirty="0" smtClean="0"/>
                        <a:t> схемы теплоснабжения города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984,5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52809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</a:t>
                      </a:r>
                      <a:r>
                        <a:rPr lang="ru-RU" sz="1400" baseline="0" dirty="0" smtClean="0"/>
                        <a:t> ремонт жилищного фонда города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945,9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4006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Содержание сетей наружного освещения и световых устройств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54 812,3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35294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Проведение капитального ремонта и ремонта дворовых территорий</a:t>
                      </a:r>
                      <a:r>
                        <a:rPr lang="ru-RU" sz="1400" baseline="0" dirty="0" smtClean="0"/>
                        <a:t> МКД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8 413,2</a:t>
                      </a:r>
                      <a:endParaRPr lang="ru-RU" sz="1400" dirty="0"/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3350293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78247" y="1404602"/>
            <a:ext cx="1143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тыс. рублей </a:t>
            </a:r>
            <a:endParaRPr lang="ru-RU" sz="1400" b="1" dirty="0"/>
          </a:p>
        </p:txBody>
      </p:sp>
      <p:pic>
        <p:nvPicPr>
          <p:cNvPr id="1026" name="Picture 2" descr="ÐÐ°ÑÑÐ¸Ð½ÐºÐ¸ Ð¿Ð¾ Ð·Ð°Ð¿ÑÐ¾ÑÑ Ð¾Ð·ÐµÐ»ÐµÐ½ÐµÐ½Ð¸Ðµ ÐÐ»Ð°Ð³Ð¾Ð²ÐµÑÐµÐ½Ñ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385" y="5085184"/>
            <a:ext cx="1528397" cy="11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°Ð¿Ð¸ÑÐ°Ð»ÑÐ½ÑÐ¹ ÑÐµÐ¼Ð¾Ð½Ñ Ð¶Ð¸Ð»Ð¸ÑÐ½Ð¾Ð³Ð¾ ÑÐ¾Ð½Ð´Ð° ÐÐ»Ð°Ð³Ð¾Ð²ÐµÑÐµÐ½Ñ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385" y="3933056"/>
            <a:ext cx="1528397" cy="10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380" y="1558491"/>
            <a:ext cx="1528397" cy="10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¾ÑÐ²ÐµÑÐµÐ½Ð¸Ðµ ÑÐ»Ð¸Ñ ÐÐ»Ð°Ð³Ð¾Ð²ÐµÑÐµÐ½Ñ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1381" y="2740740"/>
            <a:ext cx="1528397" cy="102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1531802" y="200045"/>
            <a:ext cx="73440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7.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Развитие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градостроительной деятельности и управление земельными ресурсами на территории муниципального образования города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Благовещенска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2015-2021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годы</a:t>
            </a:r>
          </a:p>
        </p:txBody>
      </p:sp>
      <p:pic>
        <p:nvPicPr>
          <p:cNvPr id="2050" name="Picture 2" descr="ÐÐ°ÑÑÐ¸Ð½ÐºÐ¸ Ð¿Ð¾ Ð·Ð°Ð¿ÑÐ¾ÑÑ ÐÐ»Ð°Ð³ÑÐºÐ¾ ÐÐ»Ð°Ð³Ð¾Ð²ÐµÑÐµÐ½Ñ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433" y="1334551"/>
            <a:ext cx="2484554" cy="18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Ð»Ð°Ð³ÑÐºÐ¾ ÐÐ»Ð°Ð³Ð¾Ð²ÐµÑÐµÐ½Ñ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82" y="1334551"/>
            <a:ext cx="2455441" cy="18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ÐÐ°ÑÑÐ¸Ð½ÐºÐ¸ Ð¿Ð¾ Ð·Ð°Ð¿ÑÐ¾ÑÑ Ð³ÐµÐ¾Ð´ÐµÐ·Ð¸ÑÐµÑÐºÐ¸Ðµ ÑÐ°Ð±Ð¾ÑÑ Ð² ÐÐ»Ð°Ð³Ð¾Ð²ÐµÑÐµÐ½ÑÐ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229" y="3832361"/>
            <a:ext cx="2022673" cy="18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773463" y="1334551"/>
            <a:ext cx="1872208" cy="11521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61 915,3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рублей, </a:t>
            </a:r>
          </a:p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том числе: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487779">
            <a:off x="5598151" y="2039763"/>
            <a:ext cx="904343" cy="384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067349" y="2954366"/>
            <a:ext cx="1284434" cy="384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526977">
            <a:off x="2745384" y="2046394"/>
            <a:ext cx="1058693" cy="384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8397" y="3195325"/>
            <a:ext cx="25000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Выполнены кадастровые работы в отношении 323 земельных участков и 215 зданий, строений, сооружений, объектов незавершенного строительства на общую сумму 1 199,6 тыс. руб.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73066" y="3201898"/>
            <a:ext cx="2731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Проведен открытый конкурс на лучший проект благоустройства и реконструкции площади </a:t>
            </a:r>
            <a:r>
              <a:rPr lang="ru-RU" sz="1600" dirty="0" err="1" smtClean="0"/>
              <a:t>им.Ленина</a:t>
            </a:r>
            <a:r>
              <a:rPr lang="ru-RU" sz="1600" dirty="0" smtClean="0"/>
              <a:t> и примыкающей к ней территории «Золотой мили», победителям вручены премии на сумму 350,0 тыс. руб.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7177" y="5651353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Выполнены работы по инженерно-геодезическим изысканиям, определению местоположения границ территориальных зон на территории МО, приобретение комплекта спутникового оборудования для осуществления муниципального земельного контроля на сумму 2 043,6 тыс. руб.</a:t>
            </a:r>
            <a:endParaRPr lang="ru-RU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691680" y="242004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8. Обеспечение безопасности населения на территории города Благовещенска на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2015-2021 годы</a:t>
            </a:r>
          </a:p>
        </p:txBody>
      </p:sp>
      <p:pic>
        <p:nvPicPr>
          <p:cNvPr id="3074" name="Picture 2" descr="http://admblag.ru/images/gathumbs/675x400/media/k2/items/cache/f57857839bf78ea0a640deb285c12989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5039" y="1294448"/>
            <a:ext cx="1944216" cy="13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Ð¸ÑÑÐµÐ¼Ð° ÑÐºÑÑÑÐµÐ½Ð½Ð¾Ð³Ð¾ Ð¾Ð¿Ð¾Ð²ÐµÑÐµÐ½Ð¸Ñ Ð½Ð°ÑÐµÐ»ÐµÐ½Ð¸Ñ Ð±Ð»Ð°Ð³Ð¾Ð²ÐµÑÐµÐ½Ñ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ÐÐ°ÑÑÐ¸Ð½ÐºÐ¸ Ð¿Ð¾ Ð·Ð°Ð¿ÑÐ¾ÑÑ ÑÐ¸ÑÑÐµÐ¼Ð° ÑÐºÑÑÑÐµÐ½Ð½Ð¾Ð³Ð¾ Ð¾Ð¿Ð¾Ð²ÐµÑÐµÐ½Ð¸Ñ Ð½Ð°ÑÐµÐ»ÐµÐ½Ð¸Ñ Ð±Ð»Ð°Ð³Ð¾Ð²ÐµÑÐµÐ½ÑÐ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227" y="1310923"/>
            <a:ext cx="1800200" cy="13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ºÑÐ¿Ð°ÑÑÑÑ Ð·Ð°Ð¿ÑÐµÑÐµÐ½Ð¾ Ð±Ð»Ð°Ð³Ð¾Ð²ÐµÑÐµÐ½ÑÐ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276" y="1402460"/>
            <a:ext cx="1800200" cy="13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13" y="2636912"/>
            <a:ext cx="3960455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функционирования АПК «Безопасный город» и комплексной системы экстренного оповещения населения 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35 225,7 тыс. рублей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33980" y="1245021"/>
            <a:ext cx="2448272" cy="1630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мероприятий в сфере обеспечения безопасности людей на водных объектах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2 139,4 тыс. рублей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846" y="3439069"/>
            <a:ext cx="2651876" cy="12140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Предупреждение пожаров в границах городского округа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2 324,1 тыс. рублей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4" name="Picture 12" descr="ÐÐ°ÑÑÐ¸Ð½ÐºÐ¸ Ð¿Ð¾ Ð·Ð°Ð¿ÑÐ¾ÑÑ Ð¿ÑÐµÐ´ÑÐ¿ÑÐµÐ¶Ð´ÐµÐ½Ð¸Ðµ Ð¿Ð¾Ð¶Ð°ÑÐ¾Ð² Ð±Ð»Ð°Ð³Ð¾Ð²ÐµÑÐµÐ½ÑÐ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65187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ÐÐ°ÑÑÐ¸Ð½ÐºÐ¸ Ð¿Ð¾ Ð·Ð°Ð¿ÑÐ¾ÑÑ ÑÐ¾Ð´ÐµÑÐ¶Ð°Ð½Ð¸Ðµ Ð±ÐµÐ·Ð½Ð°Ð´Ð·Ð¾ÑÐ½ÑÑ Ð¶Ð¸Ð²Ð¾ÑÐ½ÑÑ Ð±Ð»Ð°Ð³Ð¾Ð²ÐµÑÐµÐ½Ñ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81128"/>
            <a:ext cx="2677850" cy="17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85824" y="4262928"/>
            <a:ext cx="3026336" cy="22768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Осуществление мероприятий по отлову и содержанию безнадзорных животный, обитающих на территории городского округа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2 176,3 тыс. рублей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478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028" y="225528"/>
            <a:ext cx="4392503" cy="28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13" y="3284984"/>
            <a:ext cx="2664296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Берегоукрепление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реконструкция набережной р. Амур (проектные работы 5,6,10 участков)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8 021,6 тыс. рублей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7700" y="3235557"/>
            <a:ext cx="2664296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Выполнение строительно-монтажных работ на участках 8-9 объекта «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Берегоукрепление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реконструкция набережной р. Амур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66 211,0 тыс. рублей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82484" y="3284984"/>
            <a:ext cx="2592303" cy="2232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 по охране участков объекта «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Берегоукрепление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реконструкция набережной р. Амур»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3 832,0 тыс. рублей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7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ÑÐ¾Ñ Ð´ÐµÑÑÑÐ²Ð¾ Ð±Ð»Ð°Ð³Ð¾Ð²ÐµÑÐµÐ½ÑÐ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7276" y="3336100"/>
            <a:ext cx="2554354" cy="23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ÑÑÐ¸ÑÐ¼ÑÐ°Ð»ÑÐ½Ð°Ñ Ð°ÑÐºÐ° Ð±Ð»Ð°Ð³Ð¾Ð²ÐµÑÐµÐ½Ñ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52" y="1383957"/>
            <a:ext cx="2375788" cy="18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691680" y="242004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9. Развитие и сохранение культуры в городе Благовещенске на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2015-2021 годы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5026" y="932425"/>
            <a:ext cx="625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На реализацию программы в 2018 году израсходовано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298 327,90 тыс. рублей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63114" y="1568787"/>
            <a:ext cx="6135941" cy="128096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" rtlCol="0" anchor="ctr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рамках подпрограммы «Историко-культурное наследие» выполнены работы по сохранению объектов историко-культурного наследия на сумму 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333 тыс. рублей.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2656" y="3501006"/>
            <a:ext cx="6247572" cy="22003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" rtlCol="0" anchor="ctr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содержание 4 муниципальных бюджетных учреждений дополнительного образования в сфере культуры в рамках подпрограммы «Дополнительное образование детей в сфере культуры» направлено 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76 303,0 тыс. рублей.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Количество обучающихся – 1428 человек. Особым событие стало участие академического хора «Детство» в 10-х Всемирных хоровых Играх в г.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Цване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(ЮАР</a:t>
            </a:r>
            <a:r>
              <a:rPr lang="ru-RU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  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15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547663" y="242004"/>
            <a:ext cx="7272807" cy="342623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" rtlCol="0" anchor="ctr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рамках подпрограммы «Библиотечное обслуживание» направлено 42 025,6 тыс. рублей.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Муниципальная информационная библиотечная система города, объединяющая 12 филиалов, осуществляет информационное обслуживание населения.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2018 году: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посетили </a:t>
            </a:r>
            <a:r>
              <a:rPr lang="ru-RU" dirty="0"/>
              <a:t>библиотеки 238 572 </a:t>
            </a:r>
            <a:r>
              <a:rPr lang="ru-RU" dirty="0" smtClean="0"/>
              <a:t>читателя;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количество посещений на сайте библиотек  30 208 </a:t>
            </a:r>
            <a:r>
              <a:rPr lang="ru-RU" dirty="0" smtClean="0"/>
              <a:t>человек;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осуществлено 592 384 </a:t>
            </a:r>
            <a:r>
              <a:rPr lang="ru-RU" dirty="0" smtClean="0"/>
              <a:t>книговыдач;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проведено </a:t>
            </a:r>
            <a:r>
              <a:rPr lang="ru-RU" dirty="0"/>
              <a:t>библиотеками 2041 </a:t>
            </a:r>
            <a:r>
              <a:rPr lang="ru-RU" dirty="0" smtClean="0"/>
              <a:t>мероприятие;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фонд библиотек на конец отчетного года составляет 155 882 экземпляров.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utoShape 2" descr="ÐÐ°ÑÑÐ¸Ð½ÐºÐ¸ Ð¿Ð¾ Ð·Ð°Ð¿ÑÐ¾ÑÑ Ð±Ð¸Ð±Ð»Ð¸Ð¾ÑÐµÐºÐ¸ Ð±Ð»Ð°Ð³Ð¾Ð²ÐµÑÐµÐ½Ñ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ÐÐ°ÑÑÐ¸Ð½ÐºÐ¸ Ð¿Ð¾ Ð·Ð°Ð¿ÑÐ¾ÑÑ Ð±Ð¸Ð±Ð»Ð¸Ð¾ÑÐµÐºÐ¸ Ð±Ð»Ð°Ð³Ð¾Ð²ÐµÑÐµÐ½Ñ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13" y="4005064"/>
            <a:ext cx="266431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±Ð¸Ð±Ð»Ð¸Ð¾ÑÐµÐºÐ¸ Ð±Ð»Ð°Ð³Ð¾Ð²ÐµÑÐµÐ½Ñ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805" y="4005064"/>
            <a:ext cx="2544217" cy="2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Ð±Ð¸Ð±Ð»Ð¸Ð¾ÑÐµÐºÐ¸ Ð±Ð»Ð°Ð³Ð¾Ð²ÐµÑÐµÐ½Ñ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908" y="4002103"/>
            <a:ext cx="2899718" cy="21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p1d5aqi7a0u4v1a3311251bti1biu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332" y="249597"/>
            <a:ext cx="3001930" cy="1999333"/>
          </a:xfrm>
          <a:prstGeom prst="rect">
            <a:avLst/>
          </a:prstGeom>
          <a:noFill/>
        </p:spPr>
      </p:pic>
      <p:pic>
        <p:nvPicPr>
          <p:cNvPr id="3078" name="Picture 6" descr="ÐÐ°ÑÑÐ¸Ð½ÐºÐ¸ Ð¿Ð¾ Ð·Ð°Ð¿ÑÐ¾ÑÑ ÐÐÐ¦ Ð±Ð»Ð°Ð³Ð¾Ð²ÐµÑÐµÐ½Ñ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91" y="2457974"/>
            <a:ext cx="5302045" cy="353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5689395" y="1867788"/>
            <a:ext cx="3174521" cy="48016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" rtlCol="0" anchor="ctr">
            <a:spAutoFit/>
          </a:bodyPr>
          <a:lstStyle/>
          <a:p>
            <a:pPr algn="ctr"/>
            <a:r>
              <a:rPr lang="ru-RU" sz="17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рамках подпрограммы «Народное творчество и культурно-досуговая деятельность» направлено 137 048,1 тыс. рублей.</a:t>
            </a:r>
            <a:r>
              <a:rPr lang="ru-RU" sz="1700" dirty="0"/>
              <a:t> </a:t>
            </a:r>
            <a:endParaRPr lang="ru-RU" sz="1700" dirty="0" smtClean="0"/>
          </a:p>
          <a:p>
            <a:pPr algn="ctr"/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При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муниципальных культурно-досуговых учреждениях города Благовещенска работает 71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клубное формирование,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в которых занимается 2150 человек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7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</a:rPr>
              <a:t>2018 году ими проведено 1367 культурно-массовых мероприятий всех форм, на которых побывало 545261 зрителей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1169" y="200817"/>
            <a:ext cx="3691620" cy="24105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" rtlCol="0" anchor="ctr">
            <a:noAutofit/>
          </a:bodyPr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 подпрограмме «Обеспечение реализации муниципальной программы «Развитие и сохранение культуры в городе Благовещенске на 2015-2020 годы» и прочие расходы в сфере культуры»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исполнено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42 618,6 тыс.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рублей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2748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5640" y="4207833"/>
            <a:ext cx="1875056" cy="17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´ÐµÑÐ¸ Ð·Ð°Ð½Ð¸Ð¼Ð°ÑÑÑÑ Ð² ÐÐÐ¦ Ð±Ð»Ð°Ð³Ð¾Ð²ÐµÑÐµÐ½Ñ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5761" y="1433517"/>
            <a:ext cx="1824137" cy="18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3430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User\Downloads\050201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8995" y="4874355"/>
            <a:ext cx="2608648" cy="1724153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359243" y="321444"/>
            <a:ext cx="6911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10. Развитие физической культуры и спорта в городе Благовещенске на 2015-2020 годы</a:t>
            </a:r>
          </a:p>
        </p:txBody>
      </p:sp>
      <p:pic>
        <p:nvPicPr>
          <p:cNvPr id="5122" name="Picture 2" descr="C:\Users\User\Downloads\i766_476_1_pic_26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2665" y="1093916"/>
            <a:ext cx="3147253" cy="210236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896499" y="2875004"/>
            <a:ext cx="4283674" cy="17546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На осуществление деятельности МУ «Спортивно-оздоровительный комплекс «Юность» направлено </a:t>
            </a:r>
            <a:r>
              <a:rPr lang="ru-RU" sz="1400" dirty="0" smtClean="0">
                <a:solidFill>
                  <a:srgbClr val="AC0000"/>
                </a:solidFill>
              </a:rPr>
              <a:t>22 241,5 тыс. рублей.</a:t>
            </a:r>
          </a:p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В рамках исполнения муниципального задания на 2018 год проведено 78 физкультурно-оздоровительных и спортивных мероприятий, число посетителей спортивных объектов - 58 200 человек.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19848" y="5206314"/>
            <a:ext cx="2990335" cy="13921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Приобретение хоккейных клюшек для сборной команды города для участия в Спартакиаде городов  Амурской области, парадной спортивной формы</a:t>
            </a:r>
          </a:p>
          <a:p>
            <a:pPr algn="ctr"/>
            <a:r>
              <a:rPr lang="ru-RU" sz="1400" dirty="0" smtClean="0">
                <a:solidFill>
                  <a:srgbClr val="AC0000"/>
                </a:solidFill>
              </a:rPr>
              <a:t>2 091,5 тыс. рублей</a:t>
            </a:r>
            <a:endParaRPr lang="ru-RU" sz="1400" dirty="0">
              <a:solidFill>
                <a:srgbClr val="AC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7178" y="2883243"/>
            <a:ext cx="2883244" cy="17217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Организованы и проведены 4 городских спортивно-массовых мероприятия (Дни Здоровья) на общую сумму </a:t>
            </a:r>
            <a:endParaRPr lang="ru-RU" sz="1400" dirty="0" smtClean="0">
              <a:solidFill>
                <a:srgbClr val="0000CC"/>
              </a:solidFill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1 </a:t>
            </a:r>
            <a:r>
              <a:rPr lang="ru-RU" sz="1400" dirty="0" smtClean="0">
                <a:solidFill>
                  <a:srgbClr val="C00000"/>
                </a:solidFill>
              </a:rPr>
              <a:t>545,3 тыс.рублей</a:t>
            </a:r>
            <a:r>
              <a:rPr lang="ru-RU" sz="1400" dirty="0" smtClean="0">
                <a:solidFill>
                  <a:srgbClr val="0000CC"/>
                </a:solidFill>
              </a:rPr>
              <a:t>: «Лыжня-2018», «Азимут», «Оранжевый Мяч», «Кросс».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5123" name="Picture 3" descr="C:\Users\User\Downloads\12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146" y="1238764"/>
            <a:ext cx="2225589" cy="1669192"/>
          </a:xfrm>
          <a:prstGeom prst="rect">
            <a:avLst/>
          </a:prstGeom>
          <a:noFill/>
        </p:spPr>
      </p:pic>
      <p:pic>
        <p:nvPicPr>
          <p:cNvPr id="5124" name="Picture 4" descr="C:\Users\User\Downloads\Без назван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388" y="4590407"/>
            <a:ext cx="2781300" cy="164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74825147"/>
              </p:ext>
            </p:extLst>
          </p:nvPr>
        </p:nvGraphicFramePr>
        <p:xfrm>
          <a:off x="404065" y="963828"/>
          <a:ext cx="8517513" cy="533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01140" y="162029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 бюджета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</a:t>
            </a:r>
          </a:p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(проценты, млн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171113" y="557690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325" y="3555312"/>
            <a:ext cx="4252645" cy="2835097"/>
          </a:xfrm>
          <a:prstGeom prst="rect">
            <a:avLst/>
          </a:prstGeom>
          <a:noFill/>
        </p:spPr>
      </p:pic>
      <p:pic>
        <p:nvPicPr>
          <p:cNvPr id="6146" name="Picture 2" descr="C:\Users\User\Downloads\c6360dc44698427dddda85da8a89fe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994" y="1245351"/>
            <a:ext cx="3988796" cy="265919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99287" y="469727"/>
            <a:ext cx="7282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11. Развитие образования города Благовещенска на 2015-2020 годы </a:t>
            </a:r>
          </a:p>
        </p:txBody>
      </p:sp>
      <p:pic>
        <p:nvPicPr>
          <p:cNvPr id="3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49382" y="3659376"/>
            <a:ext cx="4239492" cy="27622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Из городского бюджета осуществлено финансирование дошкольных, общеобразовательных организаций и организаций дополнительного образования в количестве 43 учреждений на общую сумму             </a:t>
            </a:r>
            <a:r>
              <a:rPr lang="ru-RU" sz="1400" dirty="0" smtClean="0">
                <a:solidFill>
                  <a:srgbClr val="FF0000"/>
                </a:solidFill>
              </a:rPr>
              <a:t>903 017 тыс. рублей. </a:t>
            </a:r>
            <a:r>
              <a:rPr lang="ru-RU" sz="1400" dirty="0" smtClean="0">
                <a:solidFill>
                  <a:srgbClr val="0000CC"/>
                </a:solidFill>
              </a:rPr>
              <a:t>Численность детей в возрасте от 1 до 18 лет, охваченных программами дополнительного образования в организациях дополнительного образования детей составила   49 594 чел. Расход на 1 ребенка составил 18 208,2 рубля, что больше предыдущего года на 3 543,5 рубля.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20465" y="1213583"/>
            <a:ext cx="4156270" cy="25675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На осуществление деятельности муниципальных дошкольных образовательных организаций и муниципальных общеобразовательных организаций направлено </a:t>
            </a:r>
            <a:r>
              <a:rPr lang="ru-RU" sz="1400" dirty="0" smtClean="0">
                <a:solidFill>
                  <a:srgbClr val="FF0000"/>
                </a:solidFill>
              </a:rPr>
              <a:t>1 175 558,1 тыс. рублей. </a:t>
            </a:r>
            <a:r>
              <a:rPr lang="ru-RU" sz="1400" dirty="0" smtClean="0">
                <a:solidFill>
                  <a:srgbClr val="0000CC"/>
                </a:solidFill>
              </a:rPr>
              <a:t>Численность детей от 1 года до 8 лет, охваченных программами дошкольного образования составила 13 213 чел. Численность обучающихся по программам общего образования в общеобразовательных организациях составила 26,2 тыс.чел.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User\Downloads\besplatnoe-pit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8078" y="3231421"/>
            <a:ext cx="3072540" cy="2304405"/>
          </a:xfrm>
          <a:prstGeom prst="rect">
            <a:avLst/>
          </a:prstGeom>
          <a:noFill/>
        </p:spPr>
      </p:pic>
      <p:pic>
        <p:nvPicPr>
          <p:cNvPr id="2052" name="Picture 4" descr="C:\Users\User\Downloads\lager-im-yu-a-gagarina-8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25" y="3311987"/>
            <a:ext cx="4334132" cy="2676964"/>
          </a:xfrm>
          <a:prstGeom prst="rect">
            <a:avLst/>
          </a:prstGeom>
          <a:noFill/>
        </p:spPr>
      </p:pic>
      <p:pic>
        <p:nvPicPr>
          <p:cNvPr id="2050" name="Picture 2" descr="C:\Users\User\Downloads\dd89e4f03d1b0dbcb8c6f859e7653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630" y="1000430"/>
            <a:ext cx="2851856" cy="1898633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1724596" y="286920"/>
            <a:ext cx="3674076" cy="733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Организован подвоз </a:t>
            </a:r>
            <a:r>
              <a:rPr lang="ru-RU" sz="1400" dirty="0" smtClean="0">
                <a:solidFill>
                  <a:srgbClr val="0000CC"/>
                </a:solidFill>
              </a:rPr>
              <a:t>400 детей, проживающих в отдаленных населенных пунктах – </a:t>
            </a:r>
            <a:r>
              <a:rPr lang="ru-RU" sz="1400" dirty="0" smtClean="0">
                <a:solidFill>
                  <a:srgbClr val="FF0000"/>
                </a:solidFill>
              </a:rPr>
              <a:t>9 799,2 тыс. рублей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63978" y="1572866"/>
            <a:ext cx="3138616" cy="17881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Предоставлено бесплатное питание 1 109 детям из малообеспеченных семей на сумму </a:t>
            </a:r>
            <a:r>
              <a:rPr lang="ru-RU" sz="1400" dirty="0" smtClean="0">
                <a:solidFill>
                  <a:srgbClr val="FF0000"/>
                </a:solidFill>
              </a:rPr>
              <a:t>3 384,5 тыс. рублей</a:t>
            </a:r>
          </a:p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На питание детей с ОВЗ направлено </a:t>
            </a:r>
            <a:r>
              <a:rPr lang="ru-RU" sz="1400" dirty="0" smtClean="0">
                <a:solidFill>
                  <a:srgbClr val="FF0000"/>
                </a:solidFill>
              </a:rPr>
              <a:t>1867 тыс. рублей</a:t>
            </a:r>
            <a:r>
              <a:rPr lang="ru-RU" sz="1400" dirty="0" smtClean="0">
                <a:solidFill>
                  <a:srgbClr val="0000CC"/>
                </a:solidFill>
              </a:rPr>
              <a:t>, количество детей – 357 человек (36,6 рубля на 1 ребенка).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0481" y="5621482"/>
            <a:ext cx="6907292" cy="8104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Осуществлена частичная оплата стоимости путевок на 2 998 детей работающих граждан в организации отдыха и оздоровления в каникулярное время на общую сумму </a:t>
            </a:r>
            <a:r>
              <a:rPr lang="ru-RU" sz="1400" dirty="0" smtClean="0">
                <a:solidFill>
                  <a:srgbClr val="FF0000"/>
                </a:solidFill>
              </a:rPr>
              <a:t>15 405,2 тыс.рублей </a:t>
            </a:r>
            <a:r>
              <a:rPr lang="ru-RU" sz="1400" dirty="0" smtClean="0">
                <a:solidFill>
                  <a:srgbClr val="0000CC"/>
                </a:solidFill>
              </a:rPr>
              <a:t>(летний период: пришкольные лагеря - 1 128 детей, загородные стационарные оздоровительные лагеря-1 870 детей). 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9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922" y="334528"/>
            <a:ext cx="5814078" cy="2843645"/>
          </a:xfrm>
          <a:prstGeom prst="rect">
            <a:avLst/>
          </a:prstGeom>
          <a:noFill/>
        </p:spPr>
      </p:pic>
      <p:pic>
        <p:nvPicPr>
          <p:cNvPr id="3074" name="Picture 2" descr="C:\Users\User\Downloads\1516797550general_pages_24_january_2018_i57269_vypla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595" y="3429001"/>
            <a:ext cx="3026626" cy="201775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86872" y="2234045"/>
            <a:ext cx="3888259" cy="123071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Осуществлены выплаты денежных средств на содержание 449 опекаемых детей и вознаграждения 44 приемным родителям.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48 550,5 тыс. рублей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0465" y="5332008"/>
            <a:ext cx="3031525" cy="131817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Выплачено 26 единовременных пособий по передаче детей на воспитание в семьи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4 360,6 тыс. рублей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4717473" y="3855027"/>
            <a:ext cx="3678381" cy="221846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</a:rPr>
              <a:t>В рамках государственной программы РФ «Доступная среда» выполнены работы по устройству туалетной комнаты и приобретен мобильный реабилитационный диагностический комплекс в МБОУ «Школа № 2 г. Благовещенска»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1 800 тыс. рублей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ownloads\c373c90622af1a9cbabde5265cb86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67" y="1201695"/>
            <a:ext cx="3250342" cy="2166895"/>
          </a:xfrm>
          <a:prstGeom prst="rect">
            <a:avLst/>
          </a:prstGeom>
          <a:noFill/>
        </p:spPr>
      </p:pic>
      <p:pic>
        <p:nvPicPr>
          <p:cNvPr id="4099" name="Picture 3" descr="C:\Users\User\Downloads\st_g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514" y="2336528"/>
            <a:ext cx="4989776" cy="3326517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1664043" y="288495"/>
            <a:ext cx="7035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12. Развитие потенциала молодежи города Благовещенска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 2015-2020 годы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0555" y="3126633"/>
            <a:ext cx="3252356" cy="1746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В рамках реализации мероприятий по организации и проведению мероприятий по работе с молодежью осуществлено 171 мероприятие, участие в которых приняли 15 тыс. человек. Выделены средства в сумме </a:t>
            </a:r>
            <a:r>
              <a:rPr lang="ru-RU" sz="1400" dirty="0" smtClean="0">
                <a:solidFill>
                  <a:srgbClr val="C00000"/>
                </a:solidFill>
              </a:rPr>
              <a:t>1 754,8 тыс. рублей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08174" y="1178012"/>
            <a:ext cx="5025080" cy="13921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На организацию и проведение 3 городских конкурсов выделено </a:t>
            </a:r>
            <a:r>
              <a:rPr lang="ru-RU" sz="1400" dirty="0" smtClean="0">
                <a:solidFill>
                  <a:srgbClr val="FF0000"/>
                </a:solidFill>
              </a:rPr>
              <a:t>446,3 тыс. рублей: </a:t>
            </a:r>
            <a:r>
              <a:rPr lang="ru-RU" sz="1400" dirty="0" smtClean="0">
                <a:solidFill>
                  <a:srgbClr val="0000CC"/>
                </a:solidFill>
              </a:rPr>
              <a:t>1) на предоставление муниципального гранта в сфере молодежной политики на 2018 год; 2) по присуждению премии в области профессионального образования «Студент года -2018»; 3) по присуждению премий в сфере молодежной политики.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21091" y="5081154"/>
            <a:ext cx="4972192" cy="12884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CC"/>
                </a:solidFill>
              </a:rPr>
              <a:t>Муниципальное бюджетное учреждение Центра развития молодежных и общественных инициатив «Выбор» в 2018 году в рамках проведения 2 724 мероприятий привлекло к участию 23 151 человек, расходы составили </a:t>
            </a:r>
            <a:r>
              <a:rPr lang="ru-RU" sz="1400" dirty="0" smtClean="0">
                <a:solidFill>
                  <a:srgbClr val="AC0000"/>
                </a:solidFill>
              </a:rPr>
              <a:t>11 596,1 тыс. рублей</a:t>
            </a:r>
            <a:r>
              <a:rPr lang="ru-RU" sz="1400" dirty="0" smtClean="0">
                <a:solidFill>
                  <a:srgbClr val="0000CC"/>
                </a:solidFill>
              </a:rPr>
              <a:t> 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4098" name="Picture 2" descr="C:\Users\User\Downloads\29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501" y="5123842"/>
            <a:ext cx="1567904" cy="1567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449" y="444843"/>
            <a:ext cx="757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Средства дорожного фонда в 2018 году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pic>
        <p:nvPicPr>
          <p:cNvPr id="2050" name="Picture 2" descr="C:\Users\User\Desktop\d8ec0784d91176f4556fac85858c7a6e1d49c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227" y="2647924"/>
            <a:ext cx="2857500" cy="1762125"/>
          </a:xfrm>
          <a:prstGeom prst="rect">
            <a:avLst/>
          </a:prstGeom>
          <a:noFill/>
        </p:spPr>
      </p:pic>
      <p:pic>
        <p:nvPicPr>
          <p:cNvPr id="2051" name="Picture 3" descr="C:\Users\User\Desktop\image-08-06-16-15-35-1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20" y="2342235"/>
            <a:ext cx="2438400" cy="1624013"/>
          </a:xfrm>
          <a:prstGeom prst="rect">
            <a:avLst/>
          </a:prstGeom>
          <a:noFill/>
        </p:spPr>
      </p:pic>
      <p:pic>
        <p:nvPicPr>
          <p:cNvPr id="2053" name="Picture 5" descr="C:\Users\User\Desktop\3p9c5851h8rm-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2670" y="2310189"/>
            <a:ext cx="2461055" cy="159968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261664" y="4135773"/>
            <a:ext cx="2372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40 499,5 тыс. рублей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Строительство (реконструкция) дорог общего пользования местного значения и сооружений на них</a:t>
            </a:r>
          </a:p>
          <a:p>
            <a:pPr algn="ctr"/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1351" y="4584244"/>
            <a:ext cx="3476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2 072,2 тыс. рублей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Приобретение, установка, модернизация, содержание и эксплуатация работающих в автоматическом режиме специальных технических средств, имеющих функции видеозаписи для фиксации нарушений правил дорожного движения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71038" y="1132514"/>
            <a:ext cx="2650922" cy="864066"/>
          </a:xfrm>
          <a:prstGeom prst="roundRect">
            <a:avLst/>
          </a:prstGeom>
          <a:gradFill>
            <a:gsLst>
              <a:gs pos="0">
                <a:srgbClr val="C9A093">
                  <a:alpha val="40000"/>
                </a:srgb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Фактически направлено 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356 062, тыс. рублей, 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том числе: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0" name="Прямая со стрелкой 19"/>
          <p:cNvCxnSpPr>
            <a:stCxn id="18" idx="1"/>
            <a:endCxn id="2051" idx="0"/>
          </p:cNvCxnSpPr>
          <p:nvPr/>
        </p:nvCxnSpPr>
        <p:spPr>
          <a:xfrm flipH="1">
            <a:off x="1615220" y="1564547"/>
            <a:ext cx="1555818" cy="777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2"/>
            <a:endCxn id="2050" idx="0"/>
          </p:cNvCxnSpPr>
          <p:nvPr/>
        </p:nvCxnSpPr>
        <p:spPr>
          <a:xfrm>
            <a:off x="4496499" y="1996580"/>
            <a:ext cx="16478" cy="6513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8" idx="3"/>
            <a:endCxn id="2053" idx="0"/>
          </p:cNvCxnSpPr>
          <p:nvPr/>
        </p:nvCxnSpPr>
        <p:spPr>
          <a:xfrm>
            <a:off x="5821960" y="1564547"/>
            <a:ext cx="1691238" cy="7456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1449" y="4272232"/>
            <a:ext cx="182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313 490,1 тыс. рублей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Капитальный ремонт и ремонт автомобильных дорог общего пользования местного значения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1567807097"/>
              </p:ext>
            </p:extLst>
          </p:nvPr>
        </p:nvGraphicFramePr>
        <p:xfrm>
          <a:off x="4979208" y="2636912"/>
          <a:ext cx="4040967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97505" y="6381328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0689" y="2367967"/>
            <a:ext cx="121294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67544" y="1111111"/>
            <a:ext cx="3384377" cy="7908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объёмы муниципального долга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240163" y="4164226"/>
            <a:ext cx="2113005" cy="45720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1"/>
          <p:cNvSpPr txBox="1"/>
          <p:nvPr/>
        </p:nvSpPr>
        <p:spPr>
          <a:xfrm>
            <a:off x="5742135" y="1500474"/>
            <a:ext cx="3401865" cy="9461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Обслуживание долга </a:t>
            </a: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(уплата процентов в общей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сумме расходов)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37945" y="114594"/>
            <a:ext cx="7682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Благовещенска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graphicFrame>
        <p:nvGraphicFramePr>
          <p:cNvPr id="16" name="Диаграмма 15"/>
          <p:cNvGraphicFramePr/>
          <p:nvPr/>
        </p:nvGraphicFramePr>
        <p:xfrm>
          <a:off x="333632" y="182488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505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268095" y="131167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32510" y="1016001"/>
          <a:ext cx="8543636" cy="5623560"/>
        </p:xfrm>
        <a:graphic>
          <a:graphicData uri="http://schemas.openxmlformats.org/drawingml/2006/table">
            <a:tbl>
              <a:tblPr/>
              <a:tblGrid>
                <a:gridCol w="6742544"/>
                <a:gridCol w="914400"/>
                <a:gridCol w="886692"/>
              </a:tblGrid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Всего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план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исполнено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Содержание органов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местного самоуправления</a:t>
                      </a:r>
                      <a:endParaRPr lang="ru-RU" sz="11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249740,9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248043,2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Обеспечение деятельности муниципальных организаций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106206,6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103740,3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Расходы на исполнение судебных решений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108557,2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108417,2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Расходы на оплату исполнительных документов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26301,9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26300,2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Процентные платежи по муниципальному долгу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80432,4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80432,4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Исполнение переданных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полномочий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5827,8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5478,9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Резервный фонд администрации города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Благовещенска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16723,4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10162,9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Доплаты к пенсиям муниципальных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служащих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9019,7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9019,7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Выплаты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почетным гражданам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1931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Выплаты гражданам награжденным медалью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«З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а заслуги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перед городом Благовещенском»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57,5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57,5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2051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Финансовое обеспечение поощрений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за заслуги перед муниципальным образованием городом Благовещенском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524,2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524,2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Приобретение нежилых помещений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детям-сиротам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36126,3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36126,3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Приобретение квартир в собственность по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решениям суда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1800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1800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Мобилизационная подготовка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358,2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358,2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Техническая защита информации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630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630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Расходы на финансирование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муниципального гранта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1428,1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1428,1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Мероприятия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в области социальной политики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552,1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552,1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Дополнительное материальное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обеспечение ветеранов культуры, искусства и спорта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1568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1568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531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Штрафы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</a:rPr>
                        <a:t> за административное нарушение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7033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37855" y="0"/>
            <a:ext cx="7034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бюджета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Благовещенска за 2018 год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325591" y="285606"/>
          <a:ext cx="1452562" cy="1456980"/>
        </p:xfrm>
        <a:graphic>
          <a:graphicData uri="http://schemas.openxmlformats.org/presentationml/2006/ole">
            <p:oleObj spid="_x0000_s2050" name="Image" r:id="rId3" imgW="26171429" imgH="26260317" progId="Photoshop.Image.9">
              <p:embed/>
            </p:oleObj>
          </a:graphicData>
        </a:graphic>
      </p:graphicFrame>
      <p:pic>
        <p:nvPicPr>
          <p:cNvPr id="2" name="Picture 2" descr="Z:\KAB117\Оля\документы по САЙТУ\сайт 2\учредительные докумен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334" y="135082"/>
            <a:ext cx="2466975" cy="1847850"/>
          </a:xfrm>
          <a:prstGeom prst="rect">
            <a:avLst/>
          </a:prstGeom>
          <a:noFill/>
        </p:spPr>
      </p:pic>
      <p:pic>
        <p:nvPicPr>
          <p:cNvPr id="3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307920" y="2094016"/>
            <a:ext cx="6499611" cy="3450771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случае возникновения вопросов Вы можете обратиться в Финансовое управление  администрации города Благовещенска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телефону +7 (4162) 990-420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электронной почте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blagfin@blagfin.ru</a:t>
            </a:r>
            <a:endParaRPr lang="en-US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Написать письмо или прийти лично в часы работы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(понедельник-пятница с 09.00 до 18.00,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обеденный перерыв с 13.00 до 14.00)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адресу: 675000, Амурская область,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г.Благовещенск, ул.Ленина, 133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16377" y="101133"/>
            <a:ext cx="8014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городского округа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2018 год по доходам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781024763"/>
              </p:ext>
            </p:extLst>
          </p:nvPr>
        </p:nvGraphicFramePr>
        <p:xfrm>
          <a:off x="107504" y="1945252"/>
          <a:ext cx="8568952" cy="47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3001433" y="2204864"/>
            <a:ext cx="3456384" cy="750091"/>
          </a:xfrm>
          <a:prstGeom prst="straightConnector1">
            <a:avLst/>
          </a:prstGeom>
          <a:ln w="508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908215988"/>
              </p:ext>
            </p:extLst>
          </p:nvPr>
        </p:nvGraphicFramePr>
        <p:xfrm>
          <a:off x="6660232" y="252715"/>
          <a:ext cx="2371346" cy="22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18873" y="687216"/>
            <a:ext cx="3369192" cy="1569660"/>
          </a:xfrm>
          <a:prstGeom prst="rect">
            <a:avLst/>
          </a:prstGeom>
          <a:noFill/>
          <a:scene3d>
            <a:camera prst="orthographicFront">
              <a:rot lat="600000" lon="18599963" rev="0"/>
            </a:camera>
            <a:lightRig rig="threePt" dir="t"/>
          </a:scene3d>
          <a:sp3d prstMaterial="flat"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НДФЛ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129892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=</a:t>
            </a:r>
            <a:r>
              <a:rPr lang="ru-RU" sz="2800" b="1" dirty="0" smtClean="0"/>
              <a:t> 13 % от доходов</a:t>
            </a:r>
            <a:endParaRPr lang="ru-RU" sz="2800" b="1" dirty="0"/>
          </a:p>
        </p:txBody>
      </p:sp>
      <p:pic>
        <p:nvPicPr>
          <p:cNvPr id="10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228667646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94609" y="6141"/>
            <a:ext cx="8014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городского округа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2018 год по доходам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824879799"/>
              </p:ext>
            </p:extLst>
          </p:nvPr>
        </p:nvGraphicFramePr>
        <p:xfrm>
          <a:off x="0" y="2283566"/>
          <a:ext cx="8928992" cy="430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835376549"/>
              </p:ext>
            </p:extLst>
          </p:nvPr>
        </p:nvGraphicFramePr>
        <p:xfrm>
          <a:off x="6515479" y="546629"/>
          <a:ext cx="2371346" cy="245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8328" y="2492896"/>
            <a:ext cx="6156176" cy="46166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 prstMaterial="flat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Налоги на совокупный доход :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8" descr="http://www.ufabeladona.ru/image/keys/1011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2" y="1346745"/>
            <a:ext cx="122413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59632" y="1399909"/>
            <a:ext cx="64807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ЕСХН</a:t>
            </a: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4" descr="http://cs629109.vk.me/v629109059/1ad3a/tYIowQ3I4C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567" y="1227295"/>
            <a:ext cx="131638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msb-orel.ru/files/patent%20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597" y="1229164"/>
            <a:ext cx="136815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3403670" y="4089580"/>
            <a:ext cx="711130" cy="34090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58814" y="4576936"/>
            <a:ext cx="665786" cy="20189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391049956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29077" y="0"/>
            <a:ext cx="8014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городского округа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2018 год по доходам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273195513"/>
              </p:ext>
            </p:extLst>
          </p:nvPr>
        </p:nvGraphicFramePr>
        <p:xfrm>
          <a:off x="86903" y="2464578"/>
          <a:ext cx="8877585" cy="4255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614051444"/>
              </p:ext>
            </p:extLst>
          </p:nvPr>
        </p:nvGraphicFramePr>
        <p:xfrm>
          <a:off x="6620254" y="759779"/>
          <a:ext cx="2371346" cy="224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013360" y="835066"/>
            <a:ext cx="5292588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flat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Налоги на имущество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5027923" y="1749480"/>
            <a:ext cx="1766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Земельный налог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46"/>
          <p:cNvSpPr txBox="1">
            <a:spLocks noChangeArrowheads="1"/>
          </p:cNvSpPr>
          <p:nvPr/>
        </p:nvSpPr>
        <p:spPr bwMode="auto">
          <a:xfrm>
            <a:off x="1649156" y="1658594"/>
            <a:ext cx="17275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имущество физических лиц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http://im2-tub-ru.yandex.net/i?id=c8419642315eb089b12503a587026edc-49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361" y="1476181"/>
            <a:ext cx="1516395" cy="9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im3-tub-ru.yandex.net/i?id=552ff2ab68fa64ac3eb6b7be7ce89fe4-40-144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2182" y="1490884"/>
            <a:ext cx="1537388" cy="9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/>
          <p:nvPr/>
        </p:nvCxnSpPr>
        <p:spPr>
          <a:xfrm flipV="1">
            <a:off x="5749186" y="3993849"/>
            <a:ext cx="579690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52300" y="4549021"/>
            <a:ext cx="579690" cy="2880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7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15401339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alling_money_PNG154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862" y="2761456"/>
            <a:ext cx="3577630" cy="3945542"/>
          </a:xfrm>
          <a:prstGeom prst="rect">
            <a:avLst/>
          </a:prstGeom>
          <a:noFill/>
        </p:spPr>
      </p:pic>
      <p:pic>
        <p:nvPicPr>
          <p:cNvPr id="8" name="Picture 4" descr="Z:\KAB117\Оля\документы по САЙТУ\сайт 3\отчетность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39104" y="5119649"/>
            <a:ext cx="2257038" cy="1501956"/>
          </a:xfrm>
          <a:prstGeom prst="rect">
            <a:avLst/>
          </a:prstGeom>
          <a:noFill/>
        </p:spPr>
      </p:pic>
      <p:pic>
        <p:nvPicPr>
          <p:cNvPr id="2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graphicFrame>
        <p:nvGraphicFramePr>
          <p:cNvPr id="3" name="Диаграмма 2"/>
          <p:cNvGraphicFramePr/>
          <p:nvPr/>
        </p:nvGraphicFramePr>
        <p:xfrm>
          <a:off x="2420297" y="1001697"/>
          <a:ext cx="5964195" cy="474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4843" y="1717590"/>
            <a:ext cx="1977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Налоговые доходы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270" y="2631988"/>
            <a:ext cx="180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Неналоговые 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486" y="3694671"/>
            <a:ext cx="218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D33AC"/>
                </a:solidFill>
              </a:rPr>
              <a:t>Безвозмездные поступления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1730" y="407773"/>
            <a:ext cx="700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Прирост доходов городского бюджета в 2018 году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79054" y="196127"/>
            <a:ext cx="7980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в структуре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году, млн. рублей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72287130"/>
              </p:ext>
            </p:extLst>
          </p:nvPr>
        </p:nvGraphicFramePr>
        <p:xfrm>
          <a:off x="107504" y="518980"/>
          <a:ext cx="8640960" cy="633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129891160"/>
              </p:ext>
            </p:extLst>
          </p:nvPr>
        </p:nvGraphicFramePr>
        <p:xfrm>
          <a:off x="4765144" y="3463472"/>
          <a:ext cx="4074827" cy="339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86369" y="3893844"/>
            <a:ext cx="98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54,4 %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15076" y="3932523"/>
            <a:ext cx="82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52,4 %</a:t>
            </a:r>
            <a:endParaRPr lang="ru-RU" b="1" dirty="0"/>
          </a:p>
        </p:txBody>
      </p:sp>
      <p:pic>
        <p:nvPicPr>
          <p:cNvPr id="10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  <p:sp>
        <p:nvSpPr>
          <p:cNvPr id="11" name="TextBox 10"/>
          <p:cNvSpPr txBox="1"/>
          <p:nvPr/>
        </p:nvSpPr>
        <p:spPr>
          <a:xfrm>
            <a:off x="6506126" y="3951804"/>
            <a:ext cx="98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43,5 %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69310175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6115" y="5784222"/>
            <a:ext cx="1872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СОЦИАЛЬНАЯ </a:t>
            </a:r>
          </a:p>
          <a:p>
            <a:pPr algn="ctr"/>
            <a:r>
              <a:rPr lang="ru-RU" sz="2000" b="1" dirty="0" smtClean="0"/>
              <a:t>СФЕРА 50,5 %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2901" y="64872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193673" y="101133"/>
            <a:ext cx="7920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городского округа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2018 год по расходам на бюджетную сферу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578473920"/>
              </p:ext>
            </p:extLst>
          </p:nvPr>
        </p:nvGraphicFramePr>
        <p:xfrm>
          <a:off x="1089353" y="2360536"/>
          <a:ext cx="7543581" cy="4596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5699409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РЕАЛЬНЫЙ СЕКТОР ЭКОНОМИКИ  37,2 %</a:t>
            </a:r>
          </a:p>
        </p:txBody>
      </p:sp>
      <p:sp>
        <p:nvSpPr>
          <p:cNvPr id="6" name="Овал 5"/>
          <p:cNvSpPr/>
          <p:nvPr/>
        </p:nvSpPr>
        <p:spPr>
          <a:xfrm>
            <a:off x="3958887" y="3071049"/>
            <a:ext cx="2341902" cy="12241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6 350,4 млн. 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605154265"/>
              </p:ext>
            </p:extLst>
          </p:nvPr>
        </p:nvGraphicFramePr>
        <p:xfrm>
          <a:off x="0" y="1088777"/>
          <a:ext cx="3853543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88024" y="1302427"/>
            <a:ext cx="3657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2016 – 2 530,2 млн. рублей</a:t>
            </a:r>
          </a:p>
          <a:p>
            <a:r>
              <a:rPr lang="ru-RU" sz="2000" b="1" dirty="0" smtClean="0"/>
              <a:t>2017 – 2 480,8 млн. рублей</a:t>
            </a:r>
          </a:p>
          <a:p>
            <a:r>
              <a:rPr lang="ru-RU" sz="2000" b="1" dirty="0" smtClean="0"/>
              <a:t>2018 – 3 212,0 млн. рублей</a:t>
            </a:r>
          </a:p>
        </p:txBody>
      </p:sp>
      <p:pic>
        <p:nvPicPr>
          <p:cNvPr id="14" name="Picture 2" descr="C:\Users\User\Documents\СТК\blagoveshchensk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323513" y="242004"/>
            <a:ext cx="942467" cy="877458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soft" dir="t"/>
          </a:scene3d>
          <a:sp3d>
            <a:bevelT w="152400" h="50800" prst="softRound"/>
            <a:bevelB w="1524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132844910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7488</TotalTime>
  <Words>3062</Words>
  <Application>Microsoft Office PowerPoint</Application>
  <PresentationFormat>Экран (4:3)</PresentationFormat>
  <Paragraphs>402</Paragraphs>
  <Slides>37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1_Тема2</vt:lpstr>
      <vt:lpstr>Тема1</vt:lpstr>
      <vt:lpstr>Image</vt:lpstr>
      <vt:lpstr> </vt:lpstr>
      <vt:lpstr>Основные параметры исполнения бюджета муниципального образования города Благовещенск за 2018 год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Как и в предыдущие годы в 2018 году приоритетными являлись бюджетные расходы, направленные на выполнение задач, поставленных майскими Указами Президента РФ, а так же на повышение заработной платы работникам бюджетной сферы, не попадающих под Указы Президента РФ, и доведение заработной платы работникам до величины нового минимального размера оплаты труда. Всего на выполнение «майских» Указов Президента РФ за отчетный период направлено 1 273 428,4 тыс. рублей, в том числе  из городского бюджета 289 357,8 тыс. рублей, из областного - 984 070,6 тыс. рублей.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696</cp:revision>
  <dcterms:created xsi:type="dcterms:W3CDTF">2016-11-18T14:12:19Z</dcterms:created>
  <dcterms:modified xsi:type="dcterms:W3CDTF">2019-05-22T08:32:03Z</dcterms:modified>
</cp:coreProperties>
</file>