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sldIdLst>
    <p:sldId id="256" r:id="rId2"/>
    <p:sldId id="302" r:id="rId3"/>
    <p:sldId id="287" r:id="rId4"/>
    <p:sldId id="303" r:id="rId5"/>
    <p:sldId id="296" r:id="rId6"/>
    <p:sldId id="261" r:id="rId7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0">
          <p15:clr>
            <a:srgbClr val="A4A3A4"/>
          </p15:clr>
        </p15:guide>
        <p15:guide id="2" pos="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 showGuides="1">
      <p:cViewPr>
        <p:scale>
          <a:sx n="125" d="100"/>
          <a:sy n="125" d="100"/>
        </p:scale>
        <p:origin x="-1632" y="-456"/>
      </p:cViewPr>
      <p:guideLst>
        <p:guide orient="horz" pos="2300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0060342501902"/>
          <c:y val="5.2774461412730823E-2"/>
          <c:w val="0.37576335230298313"/>
          <c:h val="0.86904088618099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6.4004509981323756E-3"/>
                  <c:y val="0.789450915155435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Averta CY Bold"/>
                        <a:cs typeface="Arial" panose="020B0604020202020204" pitchFamily="34" charset="0"/>
                      </a:rPr>
                      <a:t>2022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verta CY Bold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4 мес.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200</c:v>
                </c:pt>
                <c:pt idx="1">
                  <c:v>183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D-497D-8EFC-B58794AEF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4 мес. 2024</c:v>
                </c:pt>
              </c:strCache>
            </c:strRef>
          </c:cat>
          <c:val>
            <c:numRef>
              <c:f>Лист1!$C$2:$C$4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DD-497D-8EFC-B58794AEFD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4 мес. 2024</c:v>
                </c:pt>
              </c:strCache>
            </c:strRef>
          </c:cat>
          <c:val>
            <c:numRef>
              <c:f>Лист1!$D$2:$D$4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DD-497D-8EFC-B58794AEF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56"/>
        <c:axId val="92709888"/>
        <c:axId val="78616192"/>
      </c:barChart>
      <c:catAx>
        <c:axId val="9270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616192"/>
        <c:crosses val="autoZero"/>
        <c:auto val="1"/>
        <c:lblAlgn val="ctr"/>
        <c:lblOffset val="0"/>
        <c:noMultiLvlLbl val="0"/>
      </c:catAx>
      <c:valAx>
        <c:axId val="7861619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9270988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49847502963452E-2"/>
          <c:y val="6.6400074186643759E-2"/>
          <c:w val="0.97399265465020368"/>
          <c:h val="0.84209070074205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9.613604922056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verta CY 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6 мес.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137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894720"/>
        <c:axId val="130098880"/>
      </c:barChart>
      <c:catAx>
        <c:axId val="92894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Averta CY Bold"/>
              </a:defRPr>
            </a:pPr>
            <a:endParaRPr lang="ru-RU"/>
          </a:p>
        </c:txPr>
        <c:crossAx val="130098880"/>
        <c:crosses val="autoZero"/>
        <c:auto val="1"/>
        <c:lblAlgn val="ctr"/>
        <c:lblOffset val="100"/>
        <c:noMultiLvlLbl val="0"/>
      </c:catAx>
      <c:valAx>
        <c:axId val="13009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89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0451115485564"/>
          <c:y val="0.44395009679826219"/>
          <c:w val="0.36875000000000002"/>
          <c:h val="0.48155733267716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verta CY 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6 мес.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</c:v>
                </c:pt>
                <c:pt idx="1">
                  <c:v>182</c:v>
                </c:pt>
                <c:pt idx="2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20320"/>
        <c:axId val="130100608"/>
      </c:barChart>
      <c:catAx>
        <c:axId val="9292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verta CY Bold"/>
              </a:defRPr>
            </a:pPr>
            <a:endParaRPr lang="ru-RU"/>
          </a:p>
        </c:txPr>
        <c:crossAx val="130100608"/>
        <c:crosses val="autoZero"/>
        <c:auto val="1"/>
        <c:lblAlgn val="ctr"/>
        <c:lblOffset val="100"/>
        <c:noMultiLvlLbl val="0"/>
      </c:catAx>
      <c:valAx>
        <c:axId val="1301006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29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E03EA-4991-4CE7-B879-0DB0104BD89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72B9-0865-49DB-8054-D25FA501B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2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72B9-0865-49DB-8054-D25FA501B0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1086-6F08-43BE-960F-3B66296C55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72B9-0865-49DB-8054-D25FA501B03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EED-F563-44CD-87DE-A1C39FF01AD2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2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EAC7-B376-4E51-870B-1B5F90E95E99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E8F-067C-4AC6-90FC-3A43BCE2EB1D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DE81-3504-4A4C-851B-A9C6DB643A87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D840-B85A-45BD-B91D-6A5590EC7D00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F92-BCDF-4D48-A1E5-4803F7A80048}" type="datetime1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DDCB-35B2-4A50-963D-131BFC86AC6D}" type="datetime1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2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5608-4EF1-4F97-9928-80CF4B0A59B0}" type="datetime1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8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D4D1-E454-496C-AF4E-64752191D198}" type="datetime1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17F4-A07E-4709-8D67-33B9A31E0631}" type="datetime1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26B7-61B2-45CF-9D4D-D9B0FD3A42AD}" type="datetime1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0847-D8FB-4593-BF9C-A947DB4409DA}" type="datetime1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EE83-392F-4F07-B252-4A930313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84" b="7384"/>
          <a:stretch/>
        </p:blipFill>
        <p:spPr bwMode="auto">
          <a:xfrm>
            <a:off x="-11325" y="12347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843558"/>
            <a:ext cx="4572000" cy="2016224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Межведомственное взаимодействие специалистов органов и учреждений системы профилактики безнадзорности и правонарушений несовершеннолетних как основа сохранения семьи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91632"/>
            <a:ext cx="4320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  <a:cs typeface="Times New Roman" pitchFamily="18" charset="0"/>
              </a:rPr>
              <a:t> </a:t>
            </a:r>
            <a:endParaRPr lang="ru-RU" altLang="ru-RU" sz="16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3799"/>
            <a:ext cx="4572000" cy="2539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Averta CY Bold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0" y="3003798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Averta CY Bold"/>
              </a:rPr>
              <a:t>АДМИНИСТРАЦИЯ ГОРОДА БЛАГОВЕЩЕНСКА</a:t>
            </a:r>
            <a:endParaRPr lang="ru-RU" sz="12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301" y="4642006"/>
            <a:ext cx="1907703" cy="23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308304" y="4642006"/>
            <a:ext cx="1872208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" b="1" dirty="0" smtClean="0">
                <a:solidFill>
                  <a:srgbClr val="002060"/>
                </a:solidFill>
                <a:latin typeface="Averta CY Bold" pitchFamily="50" charset="-52"/>
              </a:rPr>
              <a:t>БЛАГОВЕЩЕНСК  2024 </a:t>
            </a:r>
            <a:endParaRPr lang="ru-RU" altLang="ru-RU" sz="1100" b="1" dirty="0">
              <a:solidFill>
                <a:srgbClr val="002060"/>
              </a:solidFill>
              <a:latin typeface="Averta CY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48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6" y="58887"/>
            <a:ext cx="8791575" cy="4803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3457855" y="1852919"/>
            <a:ext cx="3595381" cy="147513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СУБЪЕКТЫ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СИСТЕМЫ ПРОФИЛАКТИКИ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МЕЖВЕДОМСТВЕННОГО ВЗАИМОДЕЙСТВИЯ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0733" y="215844"/>
            <a:ext cx="172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КДНиЗП</a:t>
            </a:r>
            <a:endParaRPr lang="ru-RU" sz="1400" b="1" u="sng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администрации МО </a:t>
            </a:r>
          </a:p>
          <a:p>
            <a:pPr algn="ctr"/>
            <a:r>
              <a:rPr lang="ru-RU" sz="1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(осуществляет координацию) </a:t>
            </a:r>
            <a:endParaRPr lang="ru-RU" sz="1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074" y="2895124"/>
            <a:ext cx="192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ОСЗН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УСЗН, КЦСОН,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СРЦН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976" y="181154"/>
            <a:ext cx="193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специальные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учреждения, учреждения доп. образования и иные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38624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ЗДАВООХРАНЕНИЕ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Больница, лечебно-профилактические учреждения, специализированные медицинские центры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4343" y="2089596"/>
            <a:ext cx="172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ОПЕКИ И ПОПЕЧИТЕЛЬТВА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988" y="3893928"/>
            <a:ext cx="30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</a:p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МОЛОДЕЖИ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 органов по делам молодежи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36" y="2159320"/>
            <a:ext cx="216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ГКУ Центр занятости населения г. Благовещенска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7146" y="27348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 МВД России «Благовещенское»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делам несовершеннолетних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51" y="2948931"/>
            <a:ext cx="210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УФСИН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ледственные изоляторы, воспитательные колонии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8367228">
            <a:off x="6883091" y="1468687"/>
            <a:ext cx="445277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5" y="78094"/>
            <a:ext cx="24511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75995"/>
            <a:ext cx="202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+mj-lt"/>
              </a:rPr>
              <a:t>Субъекты</a:t>
            </a:r>
            <a:r>
              <a:rPr lang="ru-RU" sz="1600" b="1" cap="all" dirty="0">
                <a:solidFill>
                  <a:schemeClr val="bg1"/>
                </a:solidFill>
                <a:latin typeface="Averta CY Bold"/>
              </a:rPr>
              <a:t> </a:t>
            </a:r>
            <a:r>
              <a:rPr lang="ru-RU" sz="1600" b="1" cap="all" dirty="0">
                <a:solidFill>
                  <a:schemeClr val="bg1"/>
                </a:solidFill>
                <a:latin typeface="+mj-lt"/>
              </a:rPr>
              <a:t>системы профилактики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4918236">
            <a:off x="3416361" y="1415701"/>
            <a:ext cx="437652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32523" y="2102732"/>
            <a:ext cx="325459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3498912">
            <a:off x="6805044" y="3447233"/>
            <a:ext cx="445277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7526540">
            <a:off x="3422411" y="3478675"/>
            <a:ext cx="445277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7132522" y="2910308"/>
            <a:ext cx="325459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3059832" y="2242124"/>
            <a:ext cx="335515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3052994" y="2852107"/>
            <a:ext cx="325459" cy="29605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475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2"/>
          <a:stretch/>
        </p:blipFill>
        <p:spPr bwMode="auto">
          <a:xfrm>
            <a:off x="92474" y="180000"/>
            <a:ext cx="2495916" cy="15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42" y="375520"/>
            <a:ext cx="2575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26007" y="3272011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6200000">
            <a:off x="-282041" y="319638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БЛАГОВЕЩЕНСК 2024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 rot="16200000">
            <a:off x="19685" y="3760689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6807991" y="4742205"/>
            <a:ext cx="2133600" cy="273844"/>
          </a:xfrm>
        </p:spPr>
        <p:txBody>
          <a:bodyPr/>
          <a:lstStyle/>
          <a:p>
            <a:fld id="{0545EE83-392F-4F07-B252-4A9303132964}" type="slidenum">
              <a:rPr lang="ru-RU" smtClean="0"/>
              <a:t>3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88390" y="192240"/>
            <a:ext cx="5079954" cy="7854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фактов (признаков) нарушения прав и законных интересов несовершеннолетнего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62654" y="977649"/>
            <a:ext cx="4680520" cy="9081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нахождении несовершеннолетнего и его семьи 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опасном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3" y="1885762"/>
            <a:ext cx="2147064" cy="29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555776" y="1885762"/>
            <a:ext cx="4680520" cy="9528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Межведомственного  плана индивидуальной профилактической работы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несовершеннолетним и семьей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180930" y="2838625"/>
            <a:ext cx="4680520" cy="9553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межведомственного плана и контроль  эффективности принимаемых мер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88390" y="3756524"/>
            <a:ext cx="4680520" cy="11739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(продолжении) реализации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25732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90080258"/>
              </p:ext>
            </p:extLst>
          </p:nvPr>
        </p:nvGraphicFramePr>
        <p:xfrm>
          <a:off x="265642" y="2366034"/>
          <a:ext cx="4150309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1"/>
          <a:stretch/>
        </p:blipFill>
        <p:spPr bwMode="auto">
          <a:xfrm>
            <a:off x="0" y="0"/>
            <a:ext cx="2452804" cy="18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89584"/>
            <a:ext cx="25399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verta CY Bold"/>
              </a:rPr>
              <a:t>Профилактическая работа с семьями и несовершеннолетними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8842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38962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2024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096803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36902" y="2136488"/>
            <a:ext cx="2443254" cy="2635378"/>
          </a:xfrm>
          <a:prstGeom prst="rect">
            <a:avLst/>
          </a:prstGeom>
          <a:noFill/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00967" y="2019801"/>
            <a:ext cx="2016225" cy="2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00967" y="2040326"/>
            <a:ext cx="211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00" b="1" i="0" u="none" strike="noStrike" kern="1200" baseline="0">
                <a:solidFill>
                  <a:prstClr val="black"/>
                </a:solidFill>
                <a:latin typeface="Averta CY Bold"/>
                <a:ea typeface="+mn-ea"/>
                <a:cs typeface="+mn-cs"/>
              </a:defRPr>
            </a:pPr>
            <a:r>
              <a:rPr lang="ru-RU" sz="800" b="1" dirty="0" smtClean="0">
                <a:latin typeface="Averta CY Bold"/>
              </a:rPr>
              <a:t>СНЯТО СЕМЕЙ В СВЯЗИ С УЛУЧШЕНИЕМ СИТУАЦИИ, </a:t>
            </a:r>
            <a:r>
              <a:rPr lang="ru-RU" sz="800" b="1" dirty="0">
                <a:latin typeface="Averta CY Bold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98645" y="2136488"/>
            <a:ext cx="2443254" cy="2635378"/>
          </a:xfrm>
          <a:prstGeom prst="rect">
            <a:avLst/>
          </a:prstGeom>
          <a:noFill/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07247" y="2026880"/>
            <a:ext cx="1939466" cy="2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925980" y="1978274"/>
            <a:ext cx="1944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verta CY Bold"/>
              </a:rPr>
              <a:t>КОЛИЧЕСТВО СЕМЕЙ</a:t>
            </a:r>
          </a:p>
          <a:p>
            <a:r>
              <a:rPr lang="ru-RU" sz="800" b="1" dirty="0">
                <a:latin typeface="Averta CY Bold"/>
              </a:rPr>
              <a:t>СОСТОЯЩИХ НА УЧЁТЕ</a:t>
            </a:r>
            <a:r>
              <a:rPr lang="ru-RU" sz="800" b="1" dirty="0">
                <a:solidFill>
                  <a:srgbClr val="002060"/>
                </a:solidFill>
                <a:latin typeface="Averta CY Bold"/>
              </a:rPr>
              <a:t>, </a:t>
            </a:r>
            <a:r>
              <a:rPr lang="ru-RU" sz="800" b="1" dirty="0">
                <a:latin typeface="Averta CY Bold"/>
              </a:rPr>
              <a:t>ед.</a:t>
            </a:r>
          </a:p>
        </p:txBody>
      </p:sp>
      <p:pic>
        <p:nvPicPr>
          <p:cNvPr id="42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1" r="1"/>
          <a:stretch/>
        </p:blipFill>
        <p:spPr bwMode="auto">
          <a:xfrm>
            <a:off x="8362188" y="0"/>
            <a:ext cx="78181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587398" y="555526"/>
            <a:ext cx="5512994" cy="1263740"/>
          </a:xfrm>
          <a:prstGeom prst="rect">
            <a:avLst/>
          </a:prstGeom>
          <a:noFill/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4</a:t>
            </a:fld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34800" y="2137574"/>
            <a:ext cx="2443254" cy="2635378"/>
          </a:xfrm>
          <a:prstGeom prst="rect">
            <a:avLst/>
          </a:prstGeom>
          <a:noFill/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3763" y="2030864"/>
            <a:ext cx="2016225" cy="2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09842" y="2016924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verta CY Bold"/>
              </a:rPr>
              <a:t>КОЛИЧЕСТВО РАССМОТРЕННЫХ</a:t>
            </a:r>
          </a:p>
          <a:p>
            <a:r>
              <a:rPr lang="ru-RU" sz="800" b="1" dirty="0" smtClean="0">
                <a:solidFill>
                  <a:srgbClr val="002060"/>
                </a:solidFill>
                <a:latin typeface="Averta CY Bold"/>
              </a:rPr>
              <a:t>СЛУЖЕБНЫХ СООБЩЕНИЙ, </a:t>
            </a:r>
            <a:r>
              <a:rPr lang="ru-RU" sz="800" b="1" dirty="0">
                <a:latin typeface="Averta CY Bold"/>
              </a:rPr>
              <a:t>ед.</a:t>
            </a:r>
          </a:p>
          <a:p>
            <a:endParaRPr lang="ru-RU" sz="800" b="1" dirty="0">
              <a:latin typeface="Averta CY Bold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0367" y="2787774"/>
            <a:ext cx="603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verta CY Bold"/>
              </a:rPr>
              <a:t>183</a:t>
            </a:r>
            <a:endParaRPr lang="ru-RU" sz="1000" b="1" dirty="0">
              <a:latin typeface="Averta CY Bold"/>
            </a:endParaRPr>
          </a:p>
        </p:txBody>
      </p:sp>
      <p:sp>
        <p:nvSpPr>
          <p:cNvPr id="67" name="TextBox 66"/>
          <p:cNvSpPr txBox="1"/>
          <p:nvPr/>
        </p:nvSpPr>
        <p:spPr>
          <a:xfrm rot="10800000" flipV="1">
            <a:off x="746207" y="2664663"/>
            <a:ext cx="523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verta CY Bold"/>
              </a:rPr>
              <a:t>200</a:t>
            </a:r>
            <a:endParaRPr lang="ru-RU" sz="1000" b="1" dirty="0">
              <a:latin typeface="Averta CY Bold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32391" y="456153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verta CY Bold"/>
              </a:rPr>
              <a:t>2023</a:t>
            </a:r>
            <a:endParaRPr lang="ru-RU" sz="1000" b="1" dirty="0">
              <a:latin typeface="Averta CY Bold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1990" y="4560195"/>
            <a:ext cx="122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verta CY Bold"/>
              </a:rPr>
              <a:t>6 </a:t>
            </a:r>
            <a:r>
              <a:rPr lang="ru-RU" sz="1000" b="1" dirty="0" smtClean="0">
                <a:latin typeface="Averta CY Bold"/>
              </a:rPr>
              <a:t>мес. 2024</a:t>
            </a:r>
            <a:endParaRPr lang="ru-RU" sz="1000" b="1" dirty="0">
              <a:latin typeface="Averta CY Bold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23042" y="482240"/>
            <a:ext cx="1709768" cy="13370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altLang="ru-RU" sz="800" dirty="0">
                <a:solidFill>
                  <a:srgbClr val="262F13"/>
                </a:solidFill>
                <a:latin typeface="Averta CY Bold"/>
              </a:rPr>
              <a:t>УВЕЛИЧЕНО КОЛИЧЕСТВО МЕЖВЕДОМСТВЕННЫХ РЕЙДОВ </a:t>
            </a:r>
          </a:p>
          <a:p>
            <a:pPr lvl="0" algn="ctr">
              <a:lnSpc>
                <a:spcPct val="90000"/>
              </a:lnSpc>
            </a:pPr>
            <a:r>
              <a:rPr lang="ru-RU" altLang="ru-RU" sz="800" dirty="0">
                <a:solidFill>
                  <a:srgbClr val="FF0000"/>
                </a:solidFill>
                <a:latin typeface="Averta CY Bold"/>
              </a:rPr>
              <a:t>С 76 ДО </a:t>
            </a:r>
            <a:r>
              <a:rPr lang="ru-RU" altLang="ru-RU" sz="800" dirty="0" smtClean="0">
                <a:solidFill>
                  <a:srgbClr val="FF0000"/>
                </a:solidFill>
                <a:latin typeface="Averta CY Bold"/>
              </a:rPr>
              <a:t>124</a:t>
            </a:r>
            <a:endParaRPr lang="ru-RU" altLang="ru-RU" sz="80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64488" y="482240"/>
            <a:ext cx="1670013" cy="133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altLang="ru-RU" sz="800" dirty="0">
                <a:solidFill>
                  <a:srgbClr val="262F13"/>
                </a:solidFill>
                <a:latin typeface="Averta CY Bold"/>
              </a:rPr>
              <a:t>ИНДИВИДУЛЬНЫЙ ПОДХОД К ПРОБЛЕМАМ КАЖДОЙ СЕМЬИ, РЕБЕНКА</a:t>
            </a:r>
            <a:endParaRPr lang="ru-RU" altLang="ru-RU" sz="80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97730" y="482240"/>
            <a:ext cx="1764457" cy="133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altLang="ru-RU" sz="800" dirty="0">
                <a:solidFill>
                  <a:srgbClr val="002060"/>
                </a:solidFill>
                <a:latin typeface="Averta CY Bold"/>
              </a:rPr>
              <a:t>ВОВЛЕЧЕНО В ДОСУГОВУЮ ЗАНЯТЬСТЬ </a:t>
            </a:r>
            <a:r>
              <a:rPr lang="ru-RU" altLang="ru-RU" sz="800" dirty="0">
                <a:solidFill>
                  <a:srgbClr val="FF0000"/>
                </a:solidFill>
                <a:latin typeface="Averta CY Bold"/>
              </a:rPr>
              <a:t>299 </a:t>
            </a:r>
            <a:r>
              <a:rPr lang="ru-RU" altLang="ru-RU" sz="800" dirty="0">
                <a:solidFill>
                  <a:srgbClr val="002060"/>
                </a:solidFill>
                <a:latin typeface="Averta CY Bold"/>
              </a:rPr>
              <a:t>НЕСОВЕРШЕННОЛЕТНИХ СОСТОЯЩИХ НА РАЗЛИЧНЫХ ВИДАХ УЧЕТА</a:t>
            </a:r>
            <a:endParaRPr lang="ru-RU" altLang="ru-RU" sz="800" dirty="0">
              <a:solidFill>
                <a:srgbClr val="FF0000"/>
              </a:solidFill>
              <a:latin typeface="Averta CY Bold"/>
            </a:endParaRPr>
          </a:p>
        </p:txBody>
      </p:sp>
      <p:grpSp>
        <p:nvGrpSpPr>
          <p:cNvPr id="75" name="Группа 74"/>
          <p:cNvGrpSpPr>
            <a:grpSpLocks noChangeAspect="1"/>
          </p:cNvGrpSpPr>
          <p:nvPr/>
        </p:nvGrpSpPr>
        <p:grpSpPr>
          <a:xfrm rot="21600000">
            <a:off x="4231732" y="1089404"/>
            <a:ext cx="331363" cy="180000"/>
            <a:chOff x="5337903" y="2715766"/>
            <a:chExt cx="530241" cy="288032"/>
          </a:xfrm>
        </p:grpSpPr>
        <p:sp>
          <p:nvSpPr>
            <p:cNvPr id="76" name="Нашивка 75"/>
            <p:cNvSpPr>
              <a:spLocks noChangeAspect="1"/>
            </p:cNvSpPr>
            <p:nvPr/>
          </p:nvSpPr>
          <p:spPr>
            <a:xfrm>
              <a:off x="5337903" y="2715798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7" name="Нашивка 76"/>
            <p:cNvSpPr>
              <a:spLocks noChangeAspect="1"/>
            </p:cNvSpPr>
            <p:nvPr/>
          </p:nvSpPr>
          <p:spPr>
            <a:xfrm>
              <a:off x="5553927" y="2715766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>
            <a:grpSpLocks noChangeAspect="1"/>
          </p:cNvGrpSpPr>
          <p:nvPr/>
        </p:nvGrpSpPr>
        <p:grpSpPr>
          <a:xfrm rot="21600000">
            <a:off x="6245565" y="1097396"/>
            <a:ext cx="331363" cy="180000"/>
            <a:chOff x="5337903" y="2715766"/>
            <a:chExt cx="530241" cy="288032"/>
          </a:xfrm>
        </p:grpSpPr>
        <p:sp>
          <p:nvSpPr>
            <p:cNvPr id="79" name="Нашивка 78"/>
            <p:cNvSpPr>
              <a:spLocks noChangeAspect="1"/>
            </p:cNvSpPr>
            <p:nvPr/>
          </p:nvSpPr>
          <p:spPr>
            <a:xfrm>
              <a:off x="5337903" y="2715798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0" name="Нашивка 79"/>
            <p:cNvSpPr>
              <a:spLocks noChangeAspect="1"/>
            </p:cNvSpPr>
            <p:nvPr/>
          </p:nvSpPr>
          <p:spPr>
            <a:xfrm>
              <a:off x="5553927" y="2715766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10800000" flipV="1">
            <a:off x="1763688" y="3795886"/>
            <a:ext cx="523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verta CY Bold"/>
              </a:rPr>
              <a:t> </a:t>
            </a:r>
            <a:r>
              <a:rPr lang="ru-RU" sz="1000" b="1" dirty="0" smtClean="0">
                <a:latin typeface="Averta CY Bold"/>
              </a:rPr>
              <a:t>96</a:t>
            </a:r>
            <a:endParaRPr lang="ru-RU" sz="1000" b="1" dirty="0">
              <a:latin typeface="Averta CY Bold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8153544"/>
              </p:ext>
            </p:extLst>
          </p:nvPr>
        </p:nvGraphicFramePr>
        <p:xfrm>
          <a:off x="3162028" y="2249196"/>
          <a:ext cx="2196764" cy="264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31057676"/>
              </p:ext>
            </p:extLst>
          </p:nvPr>
        </p:nvGraphicFramePr>
        <p:xfrm>
          <a:off x="3549730" y="581321"/>
          <a:ext cx="6096000" cy="423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625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002" y="0"/>
            <a:ext cx="8768975" cy="491498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2"/>
          <a:stretch/>
        </p:blipFill>
        <p:spPr bwMode="auto">
          <a:xfrm>
            <a:off x="58002" y="51470"/>
            <a:ext cx="229754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02" y="375520"/>
            <a:ext cx="240724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cap="all" dirty="0" smtClean="0">
                <a:solidFill>
                  <a:prstClr val="white"/>
                </a:solidFill>
                <a:latin typeface="Averta CY Bold"/>
              </a:rPr>
              <a:t>   Привлечение к межведомственному взаимодействию</a:t>
            </a:r>
          </a:p>
          <a:p>
            <a:pPr algn="ctr"/>
            <a:r>
              <a:rPr lang="ru-RU" sz="1350" b="1" cap="all" dirty="0" smtClean="0">
                <a:solidFill>
                  <a:prstClr val="white"/>
                </a:solidFill>
                <a:latin typeface="Averta CY Bold"/>
              </a:rPr>
              <a:t>Социальных партнеров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5688" y="4876004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4876007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БЛАГОВЕЩЕНСК 2024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2556232" y="4824964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6807991" y="4742205"/>
            <a:ext cx="2133600" cy="273844"/>
          </a:xfrm>
        </p:spPr>
        <p:txBody>
          <a:bodyPr/>
          <a:lstStyle/>
          <a:p>
            <a:fld id="{0545EE83-392F-4F07-B252-4A9303132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Текст 5"/>
          <p:cNvSpPr txBox="1">
            <a:spLocks/>
          </p:cNvSpPr>
          <p:nvPr/>
        </p:nvSpPr>
        <p:spPr>
          <a:xfrm>
            <a:off x="2355542" y="112265"/>
            <a:ext cx="2282795" cy="6592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Некоммерческие и коммерческие организации  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84882" y="125379"/>
            <a:ext cx="2268364" cy="6461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Организации сферы культуры и молодежной политики </a:t>
            </a:r>
            <a:endParaRPr lang="ru-RU" sz="1200" b="1" dirty="0"/>
          </a:p>
        </p:txBody>
      </p:sp>
      <p:sp>
        <p:nvSpPr>
          <p:cNvPr id="25" name="Текст 7"/>
          <p:cNvSpPr txBox="1">
            <a:spLocks/>
          </p:cNvSpPr>
          <p:nvPr/>
        </p:nvSpPr>
        <p:spPr>
          <a:xfrm>
            <a:off x="6766736" y="129868"/>
            <a:ext cx="2144733" cy="6416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Силовые структуры </a:t>
            </a:r>
            <a:endParaRPr lang="ru-RU" sz="1600" b="1" dirty="0"/>
          </a:p>
        </p:txBody>
      </p:sp>
      <p:sp>
        <p:nvSpPr>
          <p:cNvPr id="26" name="Объект 6"/>
          <p:cNvSpPr>
            <a:spLocks noGrp="1"/>
          </p:cNvSpPr>
          <p:nvPr>
            <p:ph sz="half" idx="4294967295"/>
          </p:nvPr>
        </p:nvSpPr>
        <p:spPr>
          <a:xfrm>
            <a:off x="2362883" y="793917"/>
            <a:ext cx="2281126" cy="329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Машина,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Хоккей с мячом,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Городошный спорт,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Амурские рыси,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Рельсы, рельсы, шпалы, шпалы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8" name="Объект 6"/>
          <p:cNvSpPr>
            <a:spLocks noGrp="1"/>
          </p:cNvSpPr>
          <p:nvPr>
            <p:ph sz="half" idx="4294967295"/>
          </p:nvPr>
        </p:nvSpPr>
        <p:spPr>
          <a:xfrm>
            <a:off x="4584882" y="771549"/>
            <a:ext cx="2160240" cy="3280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Библиотеки,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Музеи,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Выставки,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Молодежные организации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9" name="Объект 6"/>
          <p:cNvSpPr>
            <a:spLocks noGrp="1"/>
          </p:cNvSpPr>
          <p:nvPr>
            <p:ph sz="half" idx="4294967295"/>
          </p:nvPr>
        </p:nvSpPr>
        <p:spPr>
          <a:xfrm>
            <a:off x="6748356" y="771549"/>
            <a:ext cx="2150341" cy="3287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ДВОКУ,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Погрануправление,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МЧС,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b="1" dirty="0" smtClean="0"/>
              <a:t>База сторожевых пограничных катеров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85" y="2283718"/>
            <a:ext cx="2220997" cy="23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83" y="2283718"/>
            <a:ext cx="2239242" cy="23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96" y="2283719"/>
            <a:ext cx="2057977" cy="23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VasinSA\Desktop\Погранотряд 09.06.2023\00380ba7-5822-4e29-bbf9-2eb0c20e06e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8" y="2283718"/>
            <a:ext cx="2047965" cy="23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E83-392F-4F07-B252-4A930313296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/>
          <a:stretch/>
        </p:blipFill>
        <p:spPr bwMode="auto">
          <a:xfrm>
            <a:off x="-3002" y="0"/>
            <a:ext cx="169468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-1" b="-525"/>
          <a:stretch/>
        </p:blipFill>
        <p:spPr bwMode="auto">
          <a:xfrm>
            <a:off x="7480092" y="0"/>
            <a:ext cx="1663908" cy="5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213970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verta CY Bold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900" y="2510777"/>
            <a:ext cx="1778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verta CY Bold"/>
              </a:rPr>
              <a:t>БЛАГОВЕЩЕНСК.РФ</a:t>
            </a:r>
            <a:endParaRPr lang="ru-RU" sz="1200" b="1" dirty="0">
              <a:latin typeface="Averta CY Bold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7046912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36961-E51B-4F2E-988B-F2602C8DF157}" type="slidenum">
              <a:rPr lang="ru-RU" smtClean="0"/>
              <a:pPr/>
              <a:t>6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308</Words>
  <Application>Microsoft Office PowerPoint</Application>
  <PresentationFormat>Экран (16:9)</PresentationFormat>
  <Paragraphs>85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Мишуто Татьяна Ивановна</cp:lastModifiedBy>
  <cp:revision>218</cp:revision>
  <cp:lastPrinted>2024-03-12T02:57:20Z</cp:lastPrinted>
  <dcterms:created xsi:type="dcterms:W3CDTF">2022-06-22T07:31:25Z</dcterms:created>
  <dcterms:modified xsi:type="dcterms:W3CDTF">2024-08-26T05:25:23Z</dcterms:modified>
</cp:coreProperties>
</file>