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313" r:id="rId2"/>
    <p:sldId id="300" r:id="rId3"/>
    <p:sldId id="320" r:id="rId4"/>
    <p:sldId id="333" r:id="rId5"/>
    <p:sldId id="334" r:id="rId6"/>
    <p:sldId id="335" r:id="rId7"/>
    <p:sldId id="336" r:id="rId8"/>
    <p:sldId id="330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45" r:id="rId18"/>
    <p:sldId id="346" r:id="rId19"/>
    <p:sldId id="331" r:id="rId20"/>
    <p:sldId id="347" r:id="rId21"/>
    <p:sldId id="348" r:id="rId22"/>
    <p:sldId id="308" r:id="rId23"/>
    <p:sldId id="349" r:id="rId24"/>
    <p:sldId id="350" r:id="rId25"/>
    <p:sldId id="351" r:id="rId26"/>
    <p:sldId id="352" r:id="rId27"/>
    <p:sldId id="353" r:id="rId28"/>
    <p:sldId id="354" r:id="rId29"/>
    <p:sldId id="355" r:id="rId30"/>
    <p:sldId id="312" r:id="rId31"/>
  </p:sldIdLst>
  <p:sldSz cx="9144000" cy="6858000" type="screen4x3"/>
  <p:notesSz cx="9942513" cy="676116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FFC761"/>
    <a:srgbClr val="52D6B7"/>
    <a:srgbClr val="ECECEC"/>
    <a:srgbClr val="C6C6C6"/>
    <a:srgbClr val="5F92EF"/>
    <a:srgbClr val="F72D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72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33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063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863" y="0"/>
            <a:ext cx="4310062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B9ABA43-84FA-4B02-B6DD-85D7D8E29AEE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21438"/>
            <a:ext cx="4310063" cy="338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863" y="6421438"/>
            <a:ext cx="4310062" cy="338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9C24BE5-74CC-4FAC-85B3-FEDC7C46C0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61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2450" y="0"/>
            <a:ext cx="430847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BF20A89-B5E6-401D-9054-35471A568DE1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79775" y="506413"/>
            <a:ext cx="3382963" cy="2536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775" y="3211513"/>
            <a:ext cx="7954963" cy="30432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21438"/>
            <a:ext cx="4308475" cy="338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2450" y="6421438"/>
            <a:ext cx="4308475" cy="338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22B27D8-12BF-4E39-9948-A9D409C52B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8802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C55A8-D181-47E5-80D7-889E2BB4EF9F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2BEF2-D923-46C1-8351-6F09B6B06F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78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5696E-59F0-4EB6-9655-1F1A22A665F3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91FFC-A4B9-4486-B410-598C152B80D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706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F055D-FB57-4888-AE71-7E2E468B9C99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B925E-C062-45A8-8EEC-89E5533FB14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568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E426F-19E3-42FA-AB13-33E98439E8E9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CA7B2-7844-40A3-84EA-86670ACFB23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09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B6711-7D99-4F1A-9220-A7F4AB9CE7C1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C7077-5D7F-4838-855C-B7A47E302D7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6789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F15F2-3455-4F06-BA53-A54946038C1B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A5D83-1728-4690-9794-251B61D461D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785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7F28A-78AF-466C-AB4B-CA98674E43D6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5FBCF-A182-45AB-82EC-100CB65C0F9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6611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72C4A-CBDC-4CE5-83DD-2CBE4FFEA7FD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55DA3-F41F-4154-95DE-0A7AAF2AD9F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055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5E334-72EE-4E6A-A486-66E178994055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0E799-BFA8-4F57-BFEC-8171CC55A4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871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F55AD-856E-4E64-8041-2AB2BD513DAA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78390-DC8A-4DE2-893A-D3200DC7819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354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5CD09-AD0C-4978-8F06-388FBD98626F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8C5D8-D597-4120-B72A-0AECF77202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824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110A55-8AFC-4A2E-9655-9E5E864AB693}" type="datetime1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0B5549A-F58E-4393-9DE5-19539F737A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intrud.gov.ru/ministry/programms/anticorruption/9/pro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95325" y="757238"/>
            <a:ext cx="6054725" cy="3981450"/>
          </a:xfrm>
        </p:spPr>
        <p:txBody>
          <a:bodyPr anchor="t"/>
          <a:lstStyle/>
          <a:p>
            <a:pPr algn="l" eaLnBrk="1" hangingPunct="1"/>
            <a:r>
              <a:rPr lang="ru-RU" altLang="ru-RU" sz="3200" smtClean="0">
                <a:latin typeface="TT Norms ExtraBold" pitchFamily="50" charset="-52"/>
              </a:rPr>
              <a:t>Организация и проведение работы по антикоррупционному просвещению и популяризации в обществе антикоррупционных стандартов</a:t>
            </a:r>
          </a:p>
        </p:txBody>
      </p:sp>
      <p:sp>
        <p:nvSpPr>
          <p:cNvPr id="2051" name="Заголовок 1"/>
          <p:cNvSpPr txBox="1">
            <a:spLocks/>
          </p:cNvSpPr>
          <p:nvPr/>
        </p:nvSpPr>
        <p:spPr bwMode="auto">
          <a:xfrm>
            <a:off x="871538" y="5199063"/>
            <a:ext cx="5597525" cy="85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600">
              <a:latin typeface="TT Norms Regular" pitchFamily="50" charset="-52"/>
            </a:endParaRPr>
          </a:p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>
                <a:latin typeface="TT Norms Regular" pitchFamily="50" charset="-52"/>
              </a:rPr>
              <a:t>Николенко Олеся Викторовна </a:t>
            </a:r>
          </a:p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>
                <a:latin typeface="TT Norms Regular" pitchFamily="50" charset="-52"/>
              </a:rPr>
              <a:t>заместитель начальника управления муниципальной службы и кадров администрации города Благовещенска </a:t>
            </a:r>
          </a:p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600">
              <a:latin typeface="TT Norms Regular" pitchFamily="50" charset="-52"/>
            </a:endParaRPr>
          </a:p>
        </p:txBody>
      </p:sp>
      <p:pic>
        <p:nvPicPr>
          <p:cNvPr id="2052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0050" y="757238"/>
            <a:ext cx="15240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ctrTitle"/>
          </p:nvPr>
        </p:nvSpPr>
        <p:spPr>
          <a:xfrm>
            <a:off x="465138" y="2503488"/>
            <a:ext cx="8266112" cy="2411412"/>
          </a:xfrm>
        </p:spPr>
        <p:txBody>
          <a:bodyPr anchor="t"/>
          <a:lstStyle/>
          <a:p>
            <a:pPr algn="just"/>
            <a:r>
              <a:rPr lang="ru-RU" altLang="ru-RU" sz="2900" b="1" smtClean="0">
                <a:latin typeface="TT Norms Regular" pitchFamily="50" charset="-52"/>
              </a:rPr>
              <a:t>нацелена на формирование </a:t>
            </a:r>
            <a:r>
              <a:rPr lang="ru-RU" altLang="ru-RU" sz="2900" b="1" smtClean="0">
                <a:solidFill>
                  <a:srgbClr val="FF0000"/>
                </a:solidFill>
                <a:latin typeface="TT Norms Regular" pitchFamily="50" charset="-52"/>
              </a:rPr>
              <a:t>общественного мнения</a:t>
            </a:r>
            <a:r>
              <a:rPr lang="ru-RU" altLang="ru-RU" sz="2900" b="1" smtClean="0">
                <a:latin typeface="TT Norms Regular" pitchFamily="50" charset="-52"/>
              </a:rPr>
              <a:t> (как важного регулятора поведения индивида и групп) и осуществляется в условиях </a:t>
            </a:r>
            <a:r>
              <a:rPr lang="ru-RU" altLang="ru-RU" sz="2900" b="1" smtClean="0">
                <a:solidFill>
                  <a:srgbClr val="FF0000"/>
                </a:solidFill>
                <a:latin typeface="TT Norms Regular" pitchFamily="50" charset="-52"/>
              </a:rPr>
              <a:t>активной социальной коммуникации</a:t>
            </a:r>
            <a:endParaRPr lang="ru-RU" altLang="ru-RU" sz="2900" smtClean="0">
              <a:solidFill>
                <a:srgbClr val="FF0000"/>
              </a:solidFill>
              <a:latin typeface="TT Norms Regular" pitchFamily="50" charset="-52"/>
            </a:endParaRPr>
          </a:p>
        </p:txBody>
      </p:sp>
      <p:sp>
        <p:nvSpPr>
          <p:cNvPr id="11267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90588" y="184150"/>
            <a:ext cx="737235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6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Популяризация в обществе антикоррупционных стандартов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ctrTitle"/>
          </p:nvPr>
        </p:nvSpPr>
        <p:spPr>
          <a:xfrm>
            <a:off x="239713" y="196850"/>
            <a:ext cx="8599487" cy="660400"/>
          </a:xfrm>
        </p:spPr>
        <p:txBody>
          <a:bodyPr anchor="t"/>
          <a:lstStyle/>
          <a:p>
            <a:pPr algn="l"/>
            <a:r>
              <a:rPr lang="ru-RU" altLang="ru-RU" sz="3600" b="1" smtClean="0">
                <a:latin typeface="TT Norms ExtraBold" pitchFamily="50" charset="-52"/>
              </a:rPr>
              <a:t>Цели популяризации: </a:t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endParaRPr lang="ru-RU" altLang="ru-RU" sz="2400" smtClean="0">
              <a:latin typeface="TT Norms Regular" pitchFamily="50" charset="-52"/>
            </a:endParaRPr>
          </a:p>
        </p:txBody>
      </p:sp>
      <p:sp>
        <p:nvSpPr>
          <p:cNvPr id="12291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3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152400" y="1139825"/>
            <a:ext cx="89916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marL="342900" indent="-342900" algn="l" defTabSz="9144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3600" b="1" dirty="0" smtClean="0">
                <a:latin typeface="TT Norms ExtraBold" pitchFamily="50" charset="-52"/>
              </a:rPr>
              <a:t>создание </a:t>
            </a:r>
            <a:r>
              <a:rPr lang="ru-RU" altLang="ru-RU" sz="3600" b="1" dirty="0">
                <a:latin typeface="TT Norms ExtraBold" pitchFamily="50" charset="-52"/>
              </a:rPr>
              <a:t>в обществе </a:t>
            </a:r>
            <a:r>
              <a:rPr lang="ru-RU" altLang="ru-RU" sz="3600" b="1" dirty="0">
                <a:solidFill>
                  <a:srgbClr val="FF0000"/>
                </a:solidFill>
                <a:latin typeface="TT Norms ExtraBold" pitchFamily="50" charset="-52"/>
              </a:rPr>
              <a:t>атмосферы нетерпимости</a:t>
            </a:r>
            <a:r>
              <a:rPr lang="ru-RU" altLang="ru-RU" sz="3600" b="1" dirty="0">
                <a:latin typeface="TT Norms ExtraBold" pitchFamily="50" charset="-52"/>
              </a:rPr>
              <a:t> к коррупционному поведению, негативного отношения к коррупционным проявлениям;</a:t>
            </a:r>
          </a:p>
          <a:p>
            <a:pPr marL="342900" indent="-342900" algn="l" defTabSz="9144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3600" b="1" dirty="0" smtClean="0">
                <a:latin typeface="TT Norms ExtraBold" pitchFamily="50" charset="-52"/>
              </a:rPr>
              <a:t>формирование </a:t>
            </a:r>
            <a:r>
              <a:rPr lang="ru-RU" altLang="ru-RU" sz="3600" b="1" dirty="0">
                <a:solidFill>
                  <a:srgbClr val="FF0000"/>
                </a:solidFill>
                <a:latin typeface="TT Norms ExtraBold" pitchFamily="50" charset="-52"/>
              </a:rPr>
              <a:t>модели поведения </a:t>
            </a:r>
            <a:r>
              <a:rPr lang="ru-RU" altLang="ru-RU" sz="3600" b="1" dirty="0">
                <a:latin typeface="TT Norms ExtraBold" pitchFamily="50" charset="-52"/>
              </a:rPr>
              <a:t>членов общества, направленной на </a:t>
            </a:r>
            <a:r>
              <a:rPr lang="ru-RU" altLang="ru-RU" sz="3600" b="1" dirty="0">
                <a:solidFill>
                  <a:srgbClr val="FF0000"/>
                </a:solidFill>
                <a:latin typeface="TT Norms ExtraBold" pitchFamily="50" charset="-52"/>
              </a:rPr>
              <a:t>практическое применение </a:t>
            </a:r>
            <a:r>
              <a:rPr lang="ru-RU" altLang="ru-RU" sz="3600" b="1" dirty="0">
                <a:latin typeface="TT Norms ExtraBold" pitchFamily="50" charset="-52"/>
              </a:rPr>
              <a:t>антикоррупционных </a:t>
            </a:r>
            <a:r>
              <a:rPr lang="ru-RU" altLang="ru-RU" sz="3600" b="1" dirty="0" smtClean="0">
                <a:latin typeface="TT Norms ExtraBold" pitchFamily="50" charset="-52"/>
              </a:rPr>
              <a:t>мер</a:t>
            </a:r>
            <a:endParaRPr lang="ru-RU" altLang="ru-RU" sz="3600" b="1" dirty="0">
              <a:latin typeface="TT Norms ExtraBold" pitchFamily="50" charset="-52"/>
            </a:endParaRPr>
          </a:p>
          <a:p>
            <a:pPr algn="l" defTabSz="914400">
              <a:defRPr/>
            </a:pPr>
            <a:r>
              <a:rPr lang="ru-RU" altLang="ru-RU" sz="2400" b="1" dirty="0" smtClean="0">
                <a:latin typeface="TT Norms ExtraBold" pitchFamily="50" charset="-52"/>
              </a:rPr>
              <a:t/>
            </a:r>
            <a:br>
              <a:rPr lang="ru-RU" altLang="ru-RU" sz="2400" b="1" dirty="0" smtClean="0">
                <a:latin typeface="TT Norms ExtraBold" pitchFamily="50" charset="-52"/>
              </a:rPr>
            </a:br>
            <a:r>
              <a:rPr lang="ru-RU" altLang="ru-RU" sz="3600" b="1" dirty="0" smtClean="0">
                <a:latin typeface="TT Norms ExtraBold" pitchFamily="50" charset="-52"/>
              </a:rPr>
              <a:t/>
            </a:r>
            <a:br>
              <a:rPr lang="ru-RU" altLang="ru-RU" sz="3600" b="1" dirty="0" smtClean="0">
                <a:latin typeface="TT Norms ExtraBold" pitchFamily="50" charset="-52"/>
              </a:rPr>
            </a:br>
            <a:r>
              <a:rPr lang="ru-RU" altLang="ru-RU" sz="3600" b="1" dirty="0" smtClean="0">
                <a:latin typeface="TT Norms ExtraBold" pitchFamily="50" charset="-52"/>
              </a:rPr>
              <a:t/>
            </a:r>
            <a:br>
              <a:rPr lang="ru-RU" altLang="ru-RU" sz="3600" b="1" dirty="0" smtClean="0">
                <a:latin typeface="TT Norms ExtraBold" pitchFamily="50" charset="-52"/>
              </a:rPr>
            </a:br>
            <a:endParaRPr lang="ru-RU" altLang="ru-RU" sz="2400" dirty="0" smtClean="0">
              <a:latin typeface="TT Norms Regular" pitchFamily="50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ctrTitle"/>
          </p:nvPr>
        </p:nvSpPr>
        <p:spPr>
          <a:xfrm>
            <a:off x="239713" y="196850"/>
            <a:ext cx="8599487" cy="660400"/>
          </a:xfrm>
        </p:spPr>
        <p:txBody>
          <a:bodyPr anchor="t"/>
          <a:lstStyle/>
          <a:p>
            <a:pPr algn="l"/>
            <a:r>
              <a:rPr lang="ru-RU" altLang="ru-RU" sz="3600" b="1" smtClean="0">
                <a:latin typeface="TT Norms ExtraBold" pitchFamily="50" charset="-52"/>
              </a:rPr>
              <a:t>Задачи популяризации: </a:t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endParaRPr lang="ru-RU" altLang="ru-RU" sz="2400" smtClean="0">
              <a:latin typeface="TT Norms Regular" pitchFamily="50" charset="-52"/>
            </a:endParaRPr>
          </a:p>
        </p:txBody>
      </p:sp>
      <p:sp>
        <p:nvSpPr>
          <p:cNvPr id="13315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7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76200" y="1611313"/>
            <a:ext cx="8991600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marL="342900" indent="-342900" algn="l" defTabSz="9144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3200" b="1" dirty="0" smtClean="0">
                <a:solidFill>
                  <a:srgbClr val="FF0000"/>
                </a:solidFill>
                <a:latin typeface="TT Norms ExtraBold" pitchFamily="50" charset="-52"/>
              </a:rPr>
              <a:t>стимулирование</a:t>
            </a:r>
            <a:r>
              <a:rPr lang="ru-RU" altLang="ru-RU" sz="3200" b="1" dirty="0" smtClean="0">
                <a:latin typeface="TT Norms ExtraBold" pitchFamily="50" charset="-52"/>
              </a:rPr>
              <a:t> </a:t>
            </a:r>
            <a:r>
              <a:rPr lang="ru-RU" altLang="ru-RU" sz="3200" b="1" dirty="0">
                <a:latin typeface="TT Norms ExtraBold" pitchFamily="50" charset="-52"/>
              </a:rPr>
              <a:t>соблюдения </a:t>
            </a:r>
            <a:r>
              <a:rPr lang="ru-RU" altLang="ru-RU" sz="3200" b="1" dirty="0">
                <a:solidFill>
                  <a:srgbClr val="FF0000"/>
                </a:solidFill>
                <a:latin typeface="TT Norms ExtraBold" pitchFamily="50" charset="-52"/>
              </a:rPr>
              <a:t>правомерного</a:t>
            </a:r>
            <a:r>
              <a:rPr lang="ru-RU" altLang="ru-RU" sz="3200" b="1" dirty="0">
                <a:latin typeface="TT Norms ExtraBold" pitchFamily="50" charset="-52"/>
              </a:rPr>
              <a:t> (антикоррупционного), устойчивого к проявлениям коррупции поведения в обществе</a:t>
            </a:r>
            <a:r>
              <a:rPr lang="ru-RU" altLang="ru-RU" sz="3200" b="1" dirty="0" smtClean="0">
                <a:latin typeface="TT Norms ExtraBold" pitchFamily="50" charset="-52"/>
              </a:rPr>
              <a:t>;</a:t>
            </a:r>
            <a:endParaRPr lang="ru-RU" altLang="ru-RU" sz="3200" b="1" dirty="0">
              <a:latin typeface="TT Norms ExtraBold" pitchFamily="50" charset="-52"/>
            </a:endParaRPr>
          </a:p>
          <a:p>
            <a:pPr marL="342900" indent="-342900" algn="l" defTabSz="9144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3200" b="1" dirty="0" smtClean="0">
                <a:latin typeface="TT Norms ExtraBold" pitchFamily="50" charset="-52"/>
              </a:rPr>
              <a:t>создание </a:t>
            </a:r>
            <a:r>
              <a:rPr lang="ru-RU" altLang="ru-RU" sz="3200" b="1" dirty="0">
                <a:latin typeface="TT Norms ExtraBold" pitchFamily="50" charset="-52"/>
              </a:rPr>
              <a:t>условий для </a:t>
            </a:r>
            <a:r>
              <a:rPr lang="ru-RU" altLang="ru-RU" sz="3200" b="1" dirty="0">
                <a:solidFill>
                  <a:srgbClr val="FF0000"/>
                </a:solidFill>
                <a:latin typeface="TT Norms ExtraBold" pitchFamily="50" charset="-52"/>
              </a:rPr>
              <a:t>активного участия </a:t>
            </a:r>
            <a:r>
              <a:rPr lang="ru-RU" altLang="ru-RU" sz="3200" b="1" dirty="0">
                <a:latin typeface="TT Norms ExtraBold" pitchFamily="50" charset="-52"/>
              </a:rPr>
              <a:t>граждан в противодействии коррупции;</a:t>
            </a:r>
          </a:p>
          <a:p>
            <a:pPr marL="342900" indent="-342900" algn="l" defTabSz="9144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3200" b="1" dirty="0" smtClean="0">
                <a:solidFill>
                  <a:srgbClr val="FF0000"/>
                </a:solidFill>
                <a:latin typeface="TT Norms ExtraBold" pitchFamily="50" charset="-52"/>
              </a:rPr>
              <a:t>масштабирование</a:t>
            </a:r>
            <a:r>
              <a:rPr lang="ru-RU" altLang="ru-RU" sz="3200" b="1" dirty="0" smtClean="0">
                <a:latin typeface="TT Norms ExtraBold" pitchFamily="50" charset="-52"/>
              </a:rPr>
              <a:t> </a:t>
            </a:r>
            <a:r>
              <a:rPr lang="ru-RU" altLang="ru-RU" sz="3200" b="1" dirty="0">
                <a:latin typeface="TT Norms ExtraBold" pitchFamily="50" charset="-52"/>
              </a:rPr>
              <a:t>антикоррупционного </a:t>
            </a:r>
            <a:r>
              <a:rPr lang="ru-RU" altLang="ru-RU" sz="3200" b="1" dirty="0" smtClean="0">
                <a:latin typeface="TT Norms ExtraBold" pitchFamily="50" charset="-52"/>
              </a:rPr>
              <a:t>поведения</a:t>
            </a:r>
            <a:endParaRPr lang="ru-RU" altLang="ru-RU" sz="3200" b="1" dirty="0">
              <a:latin typeface="TT Norms ExtraBold" pitchFamily="50" charset="-52"/>
            </a:endParaRPr>
          </a:p>
          <a:p>
            <a:pPr algn="l" defTabSz="914400">
              <a:defRPr/>
            </a:pPr>
            <a:r>
              <a:rPr lang="ru-RU" altLang="ru-RU" sz="2400" b="1" dirty="0" smtClean="0">
                <a:latin typeface="TT Norms ExtraBold" pitchFamily="50" charset="-52"/>
              </a:rPr>
              <a:t/>
            </a:r>
            <a:br>
              <a:rPr lang="ru-RU" altLang="ru-RU" sz="2400" b="1" dirty="0" smtClean="0">
                <a:latin typeface="TT Norms ExtraBold" pitchFamily="50" charset="-52"/>
              </a:rPr>
            </a:br>
            <a:r>
              <a:rPr lang="ru-RU" altLang="ru-RU" sz="3600" b="1" dirty="0" smtClean="0">
                <a:latin typeface="TT Norms ExtraBold" pitchFamily="50" charset="-52"/>
              </a:rPr>
              <a:t/>
            </a:r>
            <a:br>
              <a:rPr lang="ru-RU" altLang="ru-RU" sz="3600" b="1" dirty="0" smtClean="0">
                <a:latin typeface="TT Norms ExtraBold" pitchFamily="50" charset="-52"/>
              </a:rPr>
            </a:br>
            <a:r>
              <a:rPr lang="ru-RU" altLang="ru-RU" sz="3600" b="1" dirty="0" smtClean="0">
                <a:latin typeface="TT Norms ExtraBold" pitchFamily="50" charset="-52"/>
              </a:rPr>
              <a:t/>
            </a:r>
            <a:br>
              <a:rPr lang="ru-RU" altLang="ru-RU" sz="3600" b="1" dirty="0" smtClean="0">
                <a:latin typeface="TT Norms ExtraBold" pitchFamily="50" charset="-52"/>
              </a:rPr>
            </a:br>
            <a:endParaRPr lang="ru-RU" altLang="ru-RU" sz="2400" dirty="0" smtClean="0">
              <a:latin typeface="TT Norms Regular" pitchFamily="50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>
          <a:xfrm>
            <a:off x="131763" y="155575"/>
            <a:ext cx="8789987" cy="1593850"/>
          </a:xfrm>
        </p:spPr>
        <p:txBody>
          <a:bodyPr anchor="t"/>
          <a:lstStyle/>
          <a:p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Принципы</a:t>
            </a:r>
            <a:r>
              <a:rPr lang="ru-RU" altLang="ru-RU" sz="3600" b="1" smtClean="0">
                <a:latin typeface="TT Norms ExtraBold" pitchFamily="50" charset="-52"/>
              </a:rPr>
              <a:t> работы по антикоррупционному просвещению и популяризации :</a:t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> </a:t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endParaRPr lang="ru-RU" altLang="ru-RU" sz="2400" smtClean="0">
              <a:latin typeface="TT Norms Regular" pitchFamily="50" charset="-52"/>
            </a:endParaRPr>
          </a:p>
        </p:txBody>
      </p:sp>
      <p:sp>
        <p:nvSpPr>
          <p:cNvPr id="14339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41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Заголовок 1"/>
          <p:cNvSpPr txBox="1">
            <a:spLocks/>
          </p:cNvSpPr>
          <p:nvPr/>
        </p:nvSpPr>
        <p:spPr bwMode="auto">
          <a:xfrm>
            <a:off x="76200" y="1749425"/>
            <a:ext cx="89916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>
              <a:lnSpc>
                <a:spcPct val="100000"/>
              </a:lnSpc>
              <a:spcBef>
                <a:spcPct val="0"/>
              </a:spcBef>
            </a:pPr>
            <a:r>
              <a:rPr lang="ru-RU" altLang="ru-RU" sz="2400" b="1">
                <a:latin typeface="TT Norms ExtraBold" pitchFamily="50" charset="-52"/>
              </a:rPr>
              <a:t>законность;</a:t>
            </a:r>
          </a:p>
          <a:p>
            <a:pPr defTabSz="914400">
              <a:lnSpc>
                <a:spcPct val="100000"/>
              </a:lnSpc>
              <a:spcBef>
                <a:spcPct val="0"/>
              </a:spcBef>
            </a:pPr>
            <a:r>
              <a:rPr lang="ru-RU" altLang="ru-RU" sz="2400" b="1">
                <a:latin typeface="TT Norms ExtraBold" pitchFamily="50" charset="-52"/>
              </a:rPr>
              <a:t>плановость;</a:t>
            </a:r>
          </a:p>
          <a:p>
            <a:pPr defTabSz="914400">
              <a:lnSpc>
                <a:spcPct val="100000"/>
              </a:lnSpc>
              <a:spcBef>
                <a:spcPct val="0"/>
              </a:spcBef>
            </a:pPr>
            <a:r>
              <a:rPr lang="ru-RU" altLang="ru-RU" sz="2400" b="1">
                <a:latin typeface="TT Norms ExtraBold" pitchFamily="50" charset="-52"/>
              </a:rPr>
              <a:t>регулярность ;</a:t>
            </a:r>
          </a:p>
          <a:p>
            <a:pPr defTabSz="914400">
              <a:lnSpc>
                <a:spcPct val="100000"/>
              </a:lnSpc>
              <a:spcBef>
                <a:spcPct val="0"/>
              </a:spcBef>
            </a:pPr>
            <a:r>
              <a:rPr lang="ru-RU" altLang="ru-RU" sz="2400" b="1">
                <a:latin typeface="TT Norms ExtraBold" pitchFamily="50" charset="-52"/>
              </a:rPr>
              <a:t>актуальность;</a:t>
            </a:r>
          </a:p>
          <a:p>
            <a:pPr defTabSz="914400">
              <a:lnSpc>
                <a:spcPct val="100000"/>
              </a:lnSpc>
              <a:spcBef>
                <a:spcPct val="0"/>
              </a:spcBef>
            </a:pPr>
            <a:r>
              <a:rPr lang="ru-RU" altLang="ru-RU" sz="2400" b="1">
                <a:latin typeface="TT Norms ExtraBold" pitchFamily="50" charset="-52"/>
              </a:rPr>
              <a:t>достоверность;</a:t>
            </a:r>
          </a:p>
          <a:p>
            <a:pPr defTabSz="914400">
              <a:lnSpc>
                <a:spcPct val="100000"/>
              </a:lnSpc>
              <a:spcBef>
                <a:spcPct val="0"/>
              </a:spcBef>
            </a:pPr>
            <a:r>
              <a:rPr lang="ru-RU" altLang="ru-RU" sz="2400" b="1">
                <a:latin typeface="TT Norms ExtraBold" pitchFamily="50" charset="-52"/>
              </a:rPr>
              <a:t>комплексность;</a:t>
            </a:r>
          </a:p>
          <a:p>
            <a:pPr defTabSz="914400">
              <a:lnSpc>
                <a:spcPct val="100000"/>
              </a:lnSpc>
              <a:spcBef>
                <a:spcPct val="0"/>
              </a:spcBef>
            </a:pPr>
            <a:r>
              <a:rPr lang="ru-RU" altLang="ru-RU" sz="2400" b="1">
                <a:latin typeface="TT Norms ExtraBold" pitchFamily="50" charset="-52"/>
              </a:rPr>
              <a:t>адресность;</a:t>
            </a:r>
          </a:p>
          <a:p>
            <a:pPr defTabSz="914400">
              <a:lnSpc>
                <a:spcPct val="100000"/>
              </a:lnSpc>
              <a:spcBef>
                <a:spcPct val="0"/>
              </a:spcBef>
            </a:pPr>
            <a:r>
              <a:rPr lang="ru-RU" altLang="ru-RU" sz="2400" b="1">
                <a:latin typeface="TT Norms ExtraBold" pitchFamily="50" charset="-52"/>
              </a:rPr>
              <a:t>рациональность в распределении ресурсов;</a:t>
            </a:r>
          </a:p>
          <a:p>
            <a:pPr defTabSz="914400">
              <a:lnSpc>
                <a:spcPct val="100000"/>
              </a:lnSpc>
              <a:spcBef>
                <a:spcPct val="0"/>
              </a:spcBef>
            </a:pPr>
            <a:r>
              <a:rPr lang="ru-RU" altLang="ru-RU" sz="2400" b="1">
                <a:latin typeface="TT Norms ExtraBold" pitchFamily="50" charset="-52"/>
              </a:rPr>
              <a:t>взаимосвязанность;</a:t>
            </a:r>
          </a:p>
          <a:p>
            <a:pPr defTabSz="914400">
              <a:lnSpc>
                <a:spcPct val="100000"/>
              </a:lnSpc>
              <a:spcBef>
                <a:spcPct val="0"/>
              </a:spcBef>
            </a:pPr>
            <a:r>
              <a:rPr lang="ru-RU" altLang="ru-RU" sz="2400" b="1">
                <a:latin typeface="TT Norms ExtraBold" pitchFamily="50" charset="-52"/>
              </a:rPr>
              <a:t>профессионализм </a:t>
            </a:r>
          </a:p>
          <a:p>
            <a:pPr defTabSz="914400">
              <a:lnSpc>
                <a:spcPct val="100000"/>
              </a:lnSpc>
              <a:spcBef>
                <a:spcPct val="0"/>
              </a:spcBef>
            </a:pPr>
            <a:r>
              <a:rPr lang="ru-RU" altLang="ru-RU" sz="2400" b="1">
                <a:latin typeface="TT Norms ExtraBold" pitchFamily="50" charset="-52"/>
              </a:rPr>
              <a:t>доступность, наглядность, понятность</a:t>
            </a:r>
            <a:br>
              <a:rPr lang="ru-RU" altLang="ru-RU" sz="2400" b="1">
                <a:latin typeface="TT Norms ExtraBold" pitchFamily="50" charset="-52"/>
              </a:rPr>
            </a:br>
            <a:r>
              <a:rPr lang="ru-RU" altLang="ru-RU" sz="3600" b="1">
                <a:latin typeface="TT Norms ExtraBold" pitchFamily="50" charset="-52"/>
              </a:rPr>
              <a:t/>
            </a:r>
            <a:br>
              <a:rPr lang="ru-RU" altLang="ru-RU" sz="3600" b="1">
                <a:latin typeface="TT Norms ExtraBold" pitchFamily="50" charset="-52"/>
              </a:rPr>
            </a:br>
            <a:r>
              <a:rPr lang="ru-RU" altLang="ru-RU" sz="3600" b="1">
                <a:latin typeface="TT Norms ExtraBold" pitchFamily="50" charset="-52"/>
              </a:rPr>
              <a:t/>
            </a:r>
            <a:br>
              <a:rPr lang="ru-RU" altLang="ru-RU" sz="3600" b="1">
                <a:latin typeface="TT Norms ExtraBold" pitchFamily="50" charset="-52"/>
              </a:rPr>
            </a:br>
            <a:endParaRPr lang="ru-RU" altLang="ru-RU" sz="2400">
              <a:latin typeface="TT Norms Regular" pitchFamily="50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ctrTitle"/>
          </p:nvPr>
        </p:nvSpPr>
        <p:spPr>
          <a:xfrm>
            <a:off x="239713" y="196850"/>
            <a:ext cx="8599487" cy="660400"/>
          </a:xfrm>
        </p:spPr>
        <p:txBody>
          <a:bodyPr anchor="t"/>
          <a:lstStyle/>
          <a:p>
            <a:pPr algn="l"/>
            <a:r>
              <a:rPr lang="ru-RU" altLang="ru-RU" sz="3600" b="1" smtClean="0">
                <a:latin typeface="TT Norms ExtraBold" pitchFamily="50" charset="-52"/>
              </a:rPr>
              <a:t>Антикоррупционное просвещение и популяризация </a:t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endParaRPr lang="ru-RU" altLang="ru-RU" sz="2400" smtClean="0">
              <a:latin typeface="TT Norms Regular" pitchFamily="50" charset="-52"/>
            </a:endParaRPr>
          </a:p>
        </p:txBody>
      </p:sp>
      <p:sp>
        <p:nvSpPr>
          <p:cNvPr id="15363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5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Заголовок 1"/>
          <p:cNvSpPr txBox="1">
            <a:spLocks/>
          </p:cNvSpPr>
          <p:nvPr/>
        </p:nvSpPr>
        <p:spPr bwMode="auto">
          <a:xfrm>
            <a:off x="328613" y="1611313"/>
            <a:ext cx="8486775" cy="423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600" b="1">
                <a:latin typeface="TT Norms ExtraBold" pitchFamily="50" charset="-52"/>
              </a:rPr>
              <a:t>реализуются через </a:t>
            </a:r>
            <a:r>
              <a:rPr lang="ru-RU" altLang="ru-RU" sz="2600" b="1">
                <a:solidFill>
                  <a:srgbClr val="FF0000"/>
                </a:solidFill>
                <a:latin typeface="TT Norms ExtraBold" pitchFamily="50" charset="-52"/>
              </a:rPr>
              <a:t>комплекс мероприятий</a:t>
            </a:r>
            <a:r>
              <a:rPr lang="ru-RU" altLang="ru-RU" sz="2600" b="1">
                <a:latin typeface="TT Norms ExtraBold" pitchFamily="50" charset="-52"/>
              </a:rPr>
              <a:t>, координатором организации и проведения которых целесообразно </a:t>
            </a:r>
            <a:r>
              <a:rPr lang="ru-RU" altLang="ru-RU" sz="2600" b="1">
                <a:solidFill>
                  <a:srgbClr val="FF0000"/>
                </a:solidFill>
                <a:latin typeface="TT Norms ExtraBold" pitchFamily="50" charset="-52"/>
              </a:rPr>
              <a:t>определить антикоррупционную структуру (ОДЛ) </a:t>
            </a:r>
            <a:r>
              <a:rPr lang="ru-RU" altLang="ru-RU" sz="2600" b="1">
                <a:latin typeface="TT Norms ExtraBold" pitchFamily="50" charset="-52"/>
              </a:rPr>
              <a:t>с учетом имеющихся у нее полномочий и </a:t>
            </a:r>
            <a:r>
              <a:rPr lang="ru-RU" altLang="ru-RU" sz="2600" b="1">
                <a:solidFill>
                  <a:srgbClr val="FF0000"/>
                </a:solidFill>
                <a:latin typeface="TT Norms ExtraBold" pitchFamily="50" charset="-52"/>
              </a:rPr>
              <a:t>обеспечить регулярное повышение квалификации </a:t>
            </a:r>
            <a:r>
              <a:rPr lang="ru-RU" altLang="ru-RU" sz="2600" b="1">
                <a:latin typeface="TT Norms ExtraBold" pitchFamily="50" charset="-52"/>
              </a:rPr>
              <a:t>ОДЛ по дополнительной профессиональной программе по релевантным вопросам (навыкам проектной работы, подготовки презентаций, публичных выступлений и т.д.)</a:t>
            </a:r>
            <a:br>
              <a:rPr lang="ru-RU" altLang="ru-RU" sz="2600" b="1">
                <a:latin typeface="TT Norms ExtraBold" pitchFamily="50" charset="-52"/>
              </a:rPr>
            </a:br>
            <a:r>
              <a:rPr lang="ru-RU" altLang="ru-RU" sz="3600" b="1">
                <a:latin typeface="TT Norms ExtraBold" pitchFamily="50" charset="-52"/>
              </a:rPr>
              <a:t/>
            </a:r>
            <a:br>
              <a:rPr lang="ru-RU" altLang="ru-RU" sz="3600" b="1">
                <a:latin typeface="TT Norms ExtraBold" pitchFamily="50" charset="-52"/>
              </a:rPr>
            </a:br>
            <a:r>
              <a:rPr lang="ru-RU" altLang="ru-RU" sz="3600" b="1">
                <a:latin typeface="TT Norms ExtraBold" pitchFamily="50" charset="-52"/>
              </a:rPr>
              <a:t/>
            </a:r>
            <a:br>
              <a:rPr lang="ru-RU" altLang="ru-RU" sz="3600" b="1">
                <a:latin typeface="TT Norms ExtraBold" pitchFamily="50" charset="-52"/>
              </a:rPr>
            </a:br>
            <a:endParaRPr lang="ru-RU" altLang="ru-RU" sz="2400">
              <a:latin typeface="TT Norms Regular" pitchFamily="50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ctrTitle"/>
          </p:nvPr>
        </p:nvSpPr>
        <p:spPr>
          <a:xfrm>
            <a:off x="131763" y="155575"/>
            <a:ext cx="8789987" cy="660400"/>
          </a:xfrm>
        </p:spPr>
        <p:txBody>
          <a:bodyPr anchor="t"/>
          <a:lstStyle/>
          <a:p>
            <a:pPr algn="l"/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Группы адресатов </a:t>
            </a:r>
            <a:r>
              <a:rPr lang="ru-RU" altLang="ru-RU" sz="3600" b="1" smtClean="0">
                <a:latin typeface="TT Norms ExtraBold" pitchFamily="50" charset="-52"/>
              </a:rPr>
              <a:t>антикоррупционного просвещения и популяризации:</a:t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> </a:t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endParaRPr lang="ru-RU" altLang="ru-RU" sz="2400" smtClean="0">
              <a:latin typeface="TT Norms Regular" pitchFamily="50" charset="-52"/>
            </a:endParaRPr>
          </a:p>
        </p:txBody>
      </p:sp>
      <p:sp>
        <p:nvSpPr>
          <p:cNvPr id="16387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89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76200" y="1749425"/>
            <a:ext cx="89916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marL="342900" indent="-342900" algn="l" defTabSz="9144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2800" b="1" dirty="0" smtClean="0">
                <a:latin typeface="TT Norms ExtraBold" pitchFamily="50" charset="-52"/>
              </a:rPr>
              <a:t>широкой </a:t>
            </a:r>
            <a:r>
              <a:rPr lang="ru-RU" altLang="ru-RU" sz="2800" b="1" dirty="0">
                <a:latin typeface="TT Norms ExtraBold" pitchFamily="50" charset="-52"/>
              </a:rPr>
              <a:t>группы адресатов, не всегда идентифицируемой </a:t>
            </a:r>
            <a:r>
              <a:rPr lang="ru-RU" altLang="ru-RU" sz="2800" b="1" dirty="0" smtClean="0">
                <a:latin typeface="TT Norms ExtraBold" pitchFamily="50" charset="-52"/>
              </a:rPr>
              <a:t>(граждане</a:t>
            </a:r>
            <a:r>
              <a:rPr lang="ru-RU" altLang="ru-RU" sz="2800" b="1" dirty="0">
                <a:latin typeface="TT Norms ExtraBold" pitchFamily="50" charset="-52"/>
              </a:rPr>
              <a:t>);</a:t>
            </a:r>
          </a:p>
          <a:p>
            <a:pPr marL="342900" indent="-342900" algn="l" defTabSz="9144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2800" b="1" dirty="0" smtClean="0">
                <a:latin typeface="TT Norms ExtraBold" pitchFamily="50" charset="-52"/>
              </a:rPr>
              <a:t>узкой </a:t>
            </a:r>
            <a:r>
              <a:rPr lang="ru-RU" altLang="ru-RU" sz="2800" b="1" dirty="0">
                <a:latin typeface="TT Norms ExtraBold" pitchFamily="50" charset="-52"/>
              </a:rPr>
              <a:t>группы адресатов, состоящей из лиц, объединенных общим признаком (представители предпринимательского сообщества, обучающиеся, должностные </a:t>
            </a:r>
            <a:r>
              <a:rPr lang="ru-RU" altLang="ru-RU" sz="2800" b="1" dirty="0" smtClean="0">
                <a:latin typeface="TT Norms ExtraBold" pitchFamily="50" charset="-52"/>
              </a:rPr>
              <a:t>лица);</a:t>
            </a:r>
            <a:endParaRPr lang="ru-RU" altLang="ru-RU" sz="2800" b="1" dirty="0">
              <a:latin typeface="TT Norms ExtraBold" pitchFamily="50" charset="-52"/>
            </a:endParaRPr>
          </a:p>
          <a:p>
            <a:pPr marL="342900" indent="-342900" algn="l" defTabSz="9144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2800" b="1" dirty="0" smtClean="0">
                <a:latin typeface="TT Norms ExtraBold" pitchFamily="50" charset="-52"/>
              </a:rPr>
              <a:t>конкретного </a:t>
            </a:r>
            <a:r>
              <a:rPr lang="ru-RU" altLang="ru-RU" sz="2800" b="1" dirty="0">
                <a:latin typeface="TT Norms ExtraBold" pitchFamily="50" charset="-52"/>
              </a:rPr>
              <a:t>лица (персональное просвещение</a:t>
            </a:r>
            <a:r>
              <a:rPr lang="ru-RU" altLang="ru-RU" sz="2800" b="1" dirty="0" smtClean="0">
                <a:latin typeface="TT Norms ExtraBold" pitchFamily="50" charset="-52"/>
              </a:rPr>
              <a:t>)</a:t>
            </a:r>
            <a:endParaRPr lang="ru-RU" altLang="ru-RU" sz="2800" b="1" dirty="0">
              <a:latin typeface="TT Norms ExtraBold" pitchFamily="50" charset="-52"/>
            </a:endParaRPr>
          </a:p>
          <a:p>
            <a:pPr algn="l" defTabSz="914400">
              <a:lnSpc>
                <a:spcPct val="100000"/>
              </a:lnSpc>
              <a:defRPr/>
            </a:pPr>
            <a:r>
              <a:rPr lang="ru-RU" altLang="ru-RU" sz="2400" b="1" dirty="0" smtClean="0">
                <a:latin typeface="TT Norms ExtraBold" pitchFamily="50" charset="-52"/>
              </a:rPr>
              <a:t/>
            </a:r>
            <a:br>
              <a:rPr lang="ru-RU" altLang="ru-RU" sz="2400" b="1" dirty="0" smtClean="0">
                <a:latin typeface="TT Norms ExtraBold" pitchFamily="50" charset="-52"/>
              </a:rPr>
            </a:br>
            <a:r>
              <a:rPr lang="ru-RU" altLang="ru-RU" sz="3600" b="1" dirty="0" smtClean="0">
                <a:latin typeface="TT Norms ExtraBold" pitchFamily="50" charset="-52"/>
              </a:rPr>
              <a:t/>
            </a:r>
            <a:br>
              <a:rPr lang="ru-RU" altLang="ru-RU" sz="3600" b="1" dirty="0" smtClean="0">
                <a:latin typeface="TT Norms ExtraBold" pitchFamily="50" charset="-52"/>
              </a:rPr>
            </a:br>
            <a:r>
              <a:rPr lang="ru-RU" altLang="ru-RU" sz="3600" b="1" dirty="0" smtClean="0">
                <a:latin typeface="TT Norms ExtraBold" pitchFamily="50" charset="-52"/>
              </a:rPr>
              <a:t/>
            </a:r>
            <a:br>
              <a:rPr lang="ru-RU" altLang="ru-RU" sz="3600" b="1" dirty="0" smtClean="0">
                <a:latin typeface="TT Norms ExtraBold" pitchFamily="50" charset="-52"/>
              </a:rPr>
            </a:br>
            <a:endParaRPr lang="ru-RU" altLang="ru-RU" sz="2400" dirty="0" smtClean="0">
              <a:latin typeface="TT Norms Regular" pitchFamily="50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ctrTitle"/>
          </p:nvPr>
        </p:nvSpPr>
        <p:spPr>
          <a:xfrm>
            <a:off x="276225" y="460375"/>
            <a:ext cx="8791575" cy="660400"/>
          </a:xfrm>
        </p:spPr>
        <p:txBody>
          <a:bodyPr anchor="t"/>
          <a:lstStyle/>
          <a:p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Категории адресатов </a:t>
            </a:r>
            <a:r>
              <a:rPr lang="ru-RU" altLang="ru-RU" sz="3600" b="1" smtClean="0">
                <a:latin typeface="TT Norms ExtraBold" pitchFamily="50" charset="-52"/>
              </a:rPr>
              <a:t>антикоррупционного просвещения и популяризации:</a:t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> </a:t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endParaRPr lang="ru-RU" altLang="ru-RU" sz="2400" smtClean="0">
              <a:latin typeface="TT Norms Regular" pitchFamily="50" charset="-52"/>
            </a:endParaRPr>
          </a:p>
        </p:txBody>
      </p:sp>
      <p:sp>
        <p:nvSpPr>
          <p:cNvPr id="17411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3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76200" y="2470150"/>
            <a:ext cx="89916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marL="342900" indent="-342900" algn="l" defTabSz="9144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3600" b="1" dirty="0" smtClean="0">
                <a:latin typeface="TT Norms ExtraBold" pitchFamily="50" charset="-52"/>
              </a:rPr>
              <a:t>внутренние </a:t>
            </a:r>
            <a:r>
              <a:rPr lang="ru-RU" altLang="ru-RU" sz="3600" b="1" dirty="0">
                <a:latin typeface="TT Norms ExtraBold" pitchFamily="50" charset="-52"/>
              </a:rPr>
              <a:t>- сотрудники органов (организаций</a:t>
            </a:r>
            <a:r>
              <a:rPr lang="ru-RU" altLang="ru-RU" sz="3600" b="1" dirty="0" smtClean="0">
                <a:latin typeface="TT Norms ExtraBold" pitchFamily="50" charset="-52"/>
              </a:rPr>
              <a:t>);</a:t>
            </a:r>
            <a:endParaRPr lang="ru-RU" altLang="ru-RU" sz="3600" b="1" dirty="0">
              <a:latin typeface="TT Norms ExtraBold" pitchFamily="50" charset="-52"/>
            </a:endParaRPr>
          </a:p>
          <a:p>
            <a:pPr marL="342900" indent="-342900" algn="l" defTabSz="914400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ru-RU" altLang="ru-RU" sz="3600" b="1" dirty="0" smtClean="0">
                <a:latin typeface="TT Norms ExtraBold" pitchFamily="50" charset="-52"/>
              </a:rPr>
              <a:t>внешние </a:t>
            </a:r>
            <a:r>
              <a:rPr lang="ru-RU" altLang="ru-RU" sz="3600" b="1" dirty="0">
                <a:latin typeface="TT Norms ExtraBold" pitchFamily="50" charset="-52"/>
              </a:rPr>
              <a:t>- лица, не являющиеся сотрудниками </a:t>
            </a:r>
            <a:r>
              <a:rPr lang="ru-RU" altLang="ru-RU" sz="3600" b="1" dirty="0" smtClean="0">
                <a:latin typeface="TT Norms ExtraBold" pitchFamily="50" charset="-52"/>
              </a:rPr>
              <a:t>органов </a:t>
            </a:r>
            <a:r>
              <a:rPr lang="ru-RU" altLang="ru-RU" sz="3600" b="1" dirty="0">
                <a:latin typeface="TT Norms ExtraBold" pitchFamily="50" charset="-52"/>
              </a:rPr>
              <a:t>(организаций</a:t>
            </a:r>
            <a:r>
              <a:rPr lang="ru-RU" altLang="ru-RU" sz="3600" b="1" dirty="0" smtClean="0">
                <a:latin typeface="TT Norms ExtraBold" pitchFamily="50" charset="-52"/>
              </a:rPr>
              <a:t>) (жители, студенты)</a:t>
            </a:r>
            <a:endParaRPr lang="ru-RU" altLang="ru-RU" sz="3600" b="1" dirty="0">
              <a:latin typeface="TT Norms ExtraBold" pitchFamily="50" charset="-52"/>
            </a:endParaRPr>
          </a:p>
          <a:p>
            <a:pPr algn="l" defTabSz="914400">
              <a:lnSpc>
                <a:spcPct val="100000"/>
              </a:lnSpc>
              <a:defRPr/>
            </a:pPr>
            <a:r>
              <a:rPr lang="ru-RU" altLang="ru-RU" sz="2400" b="1" dirty="0" smtClean="0">
                <a:latin typeface="TT Norms ExtraBold" pitchFamily="50" charset="-52"/>
              </a:rPr>
              <a:t/>
            </a:r>
            <a:br>
              <a:rPr lang="ru-RU" altLang="ru-RU" sz="2400" b="1" dirty="0" smtClean="0">
                <a:latin typeface="TT Norms ExtraBold" pitchFamily="50" charset="-52"/>
              </a:rPr>
            </a:br>
            <a:r>
              <a:rPr lang="ru-RU" altLang="ru-RU" sz="3600" b="1" dirty="0" smtClean="0">
                <a:latin typeface="TT Norms ExtraBold" pitchFamily="50" charset="-52"/>
              </a:rPr>
              <a:t/>
            </a:r>
            <a:br>
              <a:rPr lang="ru-RU" altLang="ru-RU" sz="3600" b="1" dirty="0" smtClean="0">
                <a:latin typeface="TT Norms ExtraBold" pitchFamily="50" charset="-52"/>
              </a:rPr>
            </a:br>
            <a:r>
              <a:rPr lang="ru-RU" altLang="ru-RU" sz="3600" b="1" dirty="0" smtClean="0">
                <a:latin typeface="TT Norms ExtraBold" pitchFamily="50" charset="-52"/>
              </a:rPr>
              <a:t/>
            </a:r>
            <a:br>
              <a:rPr lang="ru-RU" altLang="ru-RU" sz="3600" b="1" dirty="0" smtClean="0">
                <a:latin typeface="TT Norms ExtraBold" pitchFamily="50" charset="-52"/>
              </a:rPr>
            </a:br>
            <a:endParaRPr lang="ru-RU" altLang="ru-RU" sz="2400" dirty="0" smtClean="0">
              <a:latin typeface="TT Norms Regular" pitchFamily="50" charset="-5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ctrTitle"/>
          </p:nvPr>
        </p:nvSpPr>
        <p:spPr>
          <a:xfrm>
            <a:off x="268288" y="1979613"/>
            <a:ext cx="8582025" cy="3841750"/>
          </a:xfrm>
        </p:spPr>
        <p:txBody>
          <a:bodyPr anchor="t"/>
          <a:lstStyle/>
          <a:p>
            <a:pPr algn="just"/>
            <a:r>
              <a:rPr lang="ru-RU" altLang="ru-RU" sz="2800" b="1" smtClean="0">
                <a:latin typeface="TT Norms ExtraBold" pitchFamily="50" charset="-52"/>
              </a:rPr>
              <a:t>информирование о коррупции как негативном явлении (природа, причины, способы противодействия и другие общие положения), о гражданской ответственности и возможностях участия в противодействии коррупции (антикорр. просвещение); проведение антикорр. конкурсов (как творческих, так и научных) или уведомление о проведении таких конкурсов иными органами (организациями)</a:t>
            </a:r>
            <a:endParaRPr lang="ru-RU" altLang="ru-RU" sz="2800" smtClean="0">
              <a:latin typeface="TT Norms Regular" pitchFamily="50" charset="-52"/>
            </a:endParaRPr>
          </a:p>
        </p:txBody>
      </p:sp>
      <p:sp>
        <p:nvSpPr>
          <p:cNvPr id="18435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37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2913" y="177800"/>
            <a:ext cx="8258175" cy="1662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400" b="1" dirty="0">
                <a:solidFill>
                  <a:srgbClr val="FF0000"/>
                </a:solidFill>
                <a:latin typeface="TT Norms ExtraBold" pitchFamily="50" charset="-52"/>
                <a:ea typeface="+mj-ea"/>
                <a:cs typeface="+mj-cs"/>
              </a:rPr>
              <a:t>Пример </a:t>
            </a:r>
            <a:r>
              <a:rPr lang="ru-RU" altLang="ru-RU" sz="34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антикоррупционного просвещения и популяризации для обучающихся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ctrTitle"/>
          </p:nvPr>
        </p:nvSpPr>
        <p:spPr>
          <a:xfrm>
            <a:off x="138113" y="1652588"/>
            <a:ext cx="8867775" cy="4192587"/>
          </a:xfrm>
        </p:spPr>
        <p:txBody>
          <a:bodyPr anchor="t"/>
          <a:lstStyle/>
          <a:p>
            <a:pPr algn="l">
              <a:lnSpc>
                <a:spcPct val="100000"/>
              </a:lnSpc>
            </a:pPr>
            <a:r>
              <a:rPr lang="ru-RU" altLang="ru-RU" sz="2400" b="1" smtClean="0">
                <a:latin typeface="TT Norms ExtraBold" pitchFamily="50" charset="-52"/>
              </a:rPr>
              <a:t>а) проведение индивидуального консультирования (по вопросам представления сведений о доходах, возможности возникновения конфликта интересов, персональной ответственности за несоблюдение антикоррупционных стандартов и т.д.);</a:t>
            </a:r>
            <a:br>
              <a:rPr lang="ru-RU" altLang="ru-RU" sz="2400" b="1" smtClean="0">
                <a:latin typeface="TT Norms ExtraBold" pitchFamily="50" charset="-52"/>
              </a:rPr>
            </a:br>
            <a:r>
              <a:rPr lang="ru-RU" altLang="ru-RU" sz="2400" b="1" smtClean="0">
                <a:latin typeface="TT Norms ExtraBold" pitchFamily="50" charset="-52"/>
              </a:rPr>
              <a:t>б) осуществление точечной рассылки на адрес электронной почты информации по конкретному вопросу, связанному с противодействием коррупции;</a:t>
            </a:r>
            <a:br>
              <a:rPr lang="ru-RU" altLang="ru-RU" sz="2400" b="1" smtClean="0">
                <a:latin typeface="TT Norms ExtraBold" pitchFamily="50" charset="-52"/>
              </a:rPr>
            </a:br>
            <a:r>
              <a:rPr lang="ru-RU" altLang="ru-RU" sz="2400" b="1" smtClean="0">
                <a:latin typeface="TT Norms ExtraBold" pitchFamily="50" charset="-52"/>
              </a:rPr>
              <a:t>в) организация канала для рабочего взаимодействия в индивидуальном порядке;</a:t>
            </a:r>
            <a:br>
              <a:rPr lang="ru-RU" altLang="ru-RU" sz="2400" b="1" smtClean="0">
                <a:latin typeface="TT Norms ExtraBold" pitchFamily="50" charset="-52"/>
              </a:rPr>
            </a:br>
            <a:r>
              <a:rPr lang="ru-RU" altLang="ru-RU" sz="2400" b="1" smtClean="0">
                <a:latin typeface="TT Norms ExtraBold" pitchFamily="50" charset="-52"/>
              </a:rPr>
              <a:t>г) организация беседы разъяснительного характера.</a:t>
            </a:r>
          </a:p>
        </p:txBody>
      </p:sp>
      <p:sp>
        <p:nvSpPr>
          <p:cNvPr id="19459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61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73113" y="204788"/>
            <a:ext cx="7718425" cy="11382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400" b="1" dirty="0">
                <a:solidFill>
                  <a:srgbClr val="FF0000"/>
                </a:solidFill>
                <a:latin typeface="TT Norms ExtraBold" pitchFamily="50" charset="-52"/>
                <a:ea typeface="+mj-ea"/>
                <a:cs typeface="+mj-cs"/>
              </a:rPr>
              <a:t>Пример персонального </a:t>
            </a:r>
            <a:r>
              <a:rPr lang="ru-RU" altLang="ru-RU" sz="34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антикоррупционного просвещения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ctrTitle"/>
          </p:nvPr>
        </p:nvSpPr>
        <p:spPr>
          <a:xfrm>
            <a:off x="333375" y="2632075"/>
            <a:ext cx="8475663" cy="3230563"/>
          </a:xfrm>
        </p:spPr>
        <p:txBody>
          <a:bodyPr anchor="t"/>
          <a:lstStyle/>
          <a:p>
            <a:pPr algn="l"/>
            <a:r>
              <a:rPr lang="ru-RU" altLang="ru-RU" sz="2400" b="1" smtClean="0">
                <a:latin typeface="TT Norms ExtraBold" pitchFamily="50" charset="-52"/>
              </a:rPr>
              <a:t>а) </a:t>
            </a:r>
            <a:r>
              <a:rPr lang="ru-RU" altLang="ru-RU" sz="2400" b="1" smtClean="0">
                <a:solidFill>
                  <a:srgbClr val="FF0000"/>
                </a:solidFill>
                <a:latin typeface="TT Norms ExtraBold" pitchFamily="50" charset="-52"/>
              </a:rPr>
              <a:t>общая</a:t>
            </a:r>
            <a:r>
              <a:rPr lang="ru-RU" altLang="ru-RU" sz="2400" b="1" smtClean="0">
                <a:latin typeface="TT Norms ExtraBold" pitchFamily="50" charset="-52"/>
              </a:rPr>
              <a:t> - характеризуется обобщенным тезисом о том, что коррупция является негативным явлением;</a:t>
            </a:r>
            <a:br>
              <a:rPr lang="ru-RU" altLang="ru-RU" sz="2400" b="1" smtClean="0">
                <a:latin typeface="TT Norms ExtraBold" pitchFamily="50" charset="-52"/>
              </a:rPr>
            </a:br>
            <a:r>
              <a:rPr lang="ru-RU" altLang="ru-RU" sz="2400" b="1" smtClean="0">
                <a:latin typeface="TT Norms ExtraBold" pitchFamily="50" charset="-52"/>
              </a:rPr>
              <a:t>б) </a:t>
            </a:r>
            <a:r>
              <a:rPr lang="ru-RU" altLang="ru-RU" sz="2400" b="1" smtClean="0">
                <a:solidFill>
                  <a:srgbClr val="FF0000"/>
                </a:solidFill>
                <a:latin typeface="TT Norms ExtraBold" pitchFamily="50" charset="-52"/>
              </a:rPr>
              <a:t>контекстуальная</a:t>
            </a:r>
            <a:r>
              <a:rPr lang="ru-RU" altLang="ru-RU" sz="2400" b="1" smtClean="0">
                <a:latin typeface="TT Norms ExtraBold" pitchFamily="50" charset="-52"/>
              </a:rPr>
              <a:t> - характеризуется определенной спецификацией (контекстом), учитывающей особенности адресата антикоррупционного мероприятия;</a:t>
            </a:r>
            <a:br>
              <a:rPr lang="ru-RU" altLang="ru-RU" sz="2400" b="1" smtClean="0">
                <a:latin typeface="TT Norms ExtraBold" pitchFamily="50" charset="-52"/>
              </a:rPr>
            </a:br>
            <a:r>
              <a:rPr lang="ru-RU" altLang="ru-RU" sz="2400" b="1" smtClean="0">
                <a:latin typeface="TT Norms ExtraBold" pitchFamily="50" charset="-52"/>
              </a:rPr>
              <a:t>в) </a:t>
            </a:r>
            <a:r>
              <a:rPr lang="ru-RU" altLang="ru-RU" sz="2400" b="1" smtClean="0">
                <a:solidFill>
                  <a:srgbClr val="FF0000"/>
                </a:solidFill>
                <a:latin typeface="TT Norms ExtraBold" pitchFamily="50" charset="-52"/>
              </a:rPr>
              <a:t>чувствительная</a:t>
            </a:r>
            <a:r>
              <a:rPr lang="ru-RU" altLang="ru-RU" sz="2400" b="1" smtClean="0">
                <a:latin typeface="TT Norms ExtraBold" pitchFamily="50" charset="-52"/>
              </a:rPr>
              <a:t> - затрагивает конкретные проблемы коррупции и акцентирует внимание на эмоциональной составляющей </a:t>
            </a:r>
            <a:r>
              <a:rPr lang="ru-RU" altLang="ru-RU" sz="2400" smtClean="0">
                <a:latin typeface="TT Norms ExtraBold" pitchFamily="50" charset="-52"/>
              </a:rPr>
              <a:t/>
            </a:r>
            <a:br>
              <a:rPr lang="ru-RU" altLang="ru-RU" sz="2400" smtClean="0">
                <a:latin typeface="TT Norms ExtraBold" pitchFamily="50" charset="-52"/>
              </a:rPr>
            </a:br>
            <a:endParaRPr lang="ru-RU" altLang="ru-RU" sz="2400" b="1" smtClean="0">
              <a:solidFill>
                <a:srgbClr val="FF0000"/>
              </a:solidFill>
              <a:latin typeface="TT Norms ExtraBold" pitchFamily="50" charset="-52"/>
            </a:endParaRPr>
          </a:p>
        </p:txBody>
      </p:sp>
      <p:sp>
        <p:nvSpPr>
          <p:cNvPr id="20483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5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76238" y="341313"/>
            <a:ext cx="8355012" cy="1754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600" b="1" dirty="0">
                <a:solidFill>
                  <a:srgbClr val="FF0000"/>
                </a:solidFill>
                <a:latin typeface="TT Norms ExtraBold" pitchFamily="50" charset="-52"/>
                <a:ea typeface="+mj-ea"/>
                <a:cs typeface="+mj-cs"/>
              </a:rPr>
              <a:t>Категории</a:t>
            </a:r>
            <a:r>
              <a:rPr lang="ru-RU" altLang="ru-RU" sz="36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 информации, передаваемой в ходе антикоррупционных мероприятий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3 CuadroTexto"/>
          <p:cNvSpPr txBox="1">
            <a:spLocks noChangeArrowheads="1"/>
          </p:cNvSpPr>
          <p:nvPr/>
        </p:nvSpPr>
        <p:spPr bwMode="auto">
          <a:xfrm>
            <a:off x="6986588" y="617537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306388" y="357188"/>
            <a:ext cx="8531225" cy="904875"/>
          </a:xfrm>
        </p:spPr>
        <p:txBody>
          <a:bodyPr rtlCol="0" anchor="t">
            <a:normAutofit fontScale="90000"/>
          </a:bodyPr>
          <a:lstStyle/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3300" b="1" dirty="0">
                <a:latin typeface="TT Norms ExtraBold" panose="02000503040000020004" pitchFamily="50" charset="-52"/>
              </a:rPr>
              <a:t>Методические </a:t>
            </a:r>
            <a:r>
              <a:rPr lang="ru-RU" sz="3300" b="1" dirty="0" smtClean="0">
                <a:latin typeface="TT Norms ExtraBold" panose="02000503040000020004" pitchFamily="50" charset="-52"/>
              </a:rPr>
              <a:t>рекомендации Минтруда РФ</a:t>
            </a:r>
            <a:r>
              <a:rPr lang="ru-RU" sz="2900" b="1" dirty="0">
                <a:latin typeface="TT Norms ExtraBold" panose="02000503040000020004" pitchFamily="50" charset="-52"/>
              </a:rPr>
              <a:t/>
            </a:r>
            <a:br>
              <a:rPr lang="ru-RU" sz="2900" b="1" dirty="0">
                <a:latin typeface="TT Norms ExtraBold" panose="02000503040000020004" pitchFamily="50" charset="-52"/>
              </a:rPr>
            </a:br>
            <a:r>
              <a:rPr lang="ru-RU" sz="3600" b="1" dirty="0" smtClean="0">
                <a:latin typeface="TT Norms ExtraBold" panose="02000503040000020004" pitchFamily="50" charset="-52"/>
              </a:rPr>
              <a:t> </a:t>
            </a:r>
            <a:endParaRPr lang="ru-RU" sz="3600" dirty="0">
              <a:latin typeface="TT Norms Regular" panose="02000503030000020003" pitchFamily="50" charset="-52"/>
            </a:endParaRPr>
          </a:p>
        </p:txBody>
      </p:sp>
      <p:pic>
        <p:nvPicPr>
          <p:cNvPr id="3077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25" y="6175375"/>
            <a:ext cx="496888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Прямоугольник 1"/>
          <p:cNvSpPr>
            <a:spLocks noChangeArrowheads="1"/>
          </p:cNvSpPr>
          <p:nvPr/>
        </p:nvSpPr>
        <p:spPr bwMode="auto">
          <a:xfrm>
            <a:off x="473075" y="1279525"/>
            <a:ext cx="8378825" cy="495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latin typeface="TT Norms ExtraBold" pitchFamily="50" charset="-52"/>
              </a:rPr>
              <a:t>Цель  МР - формирование единого подхода к организации и проведению работы по </a:t>
            </a:r>
            <a:r>
              <a:rPr lang="ru-RU" altLang="ru-RU" sz="2400" b="1">
                <a:solidFill>
                  <a:srgbClr val="FF0000"/>
                </a:solidFill>
                <a:latin typeface="TT Norms ExtraBold" pitchFamily="50" charset="-52"/>
              </a:rPr>
              <a:t>антикоррупционному просвещению </a:t>
            </a:r>
            <a:r>
              <a:rPr lang="ru-RU" altLang="ru-RU" sz="2400" b="1">
                <a:latin typeface="TT Norms ExtraBold" pitchFamily="50" charset="-52"/>
              </a:rPr>
              <a:t>и </a:t>
            </a:r>
            <a:r>
              <a:rPr lang="ru-RU" altLang="ru-RU" sz="2400" b="1">
                <a:solidFill>
                  <a:srgbClr val="FF0000"/>
                </a:solidFill>
                <a:latin typeface="TT Norms ExtraBold" pitchFamily="50" charset="-52"/>
              </a:rPr>
              <a:t>популяризации</a:t>
            </a:r>
            <a:br>
              <a:rPr lang="ru-RU" altLang="ru-RU" sz="2400" b="1">
                <a:solidFill>
                  <a:srgbClr val="FF0000"/>
                </a:solidFill>
                <a:latin typeface="TT Norms ExtraBold" pitchFamily="50" charset="-52"/>
              </a:rPr>
            </a:br>
            <a:r>
              <a:rPr lang="ru-RU" altLang="ru-RU" sz="2400" b="1">
                <a:latin typeface="TT Norms ExtraBold" pitchFamily="50" charset="-52"/>
              </a:rPr>
              <a:t>в обществе </a:t>
            </a:r>
            <a:r>
              <a:rPr lang="ru-RU" altLang="ru-RU" sz="2400" b="1">
                <a:solidFill>
                  <a:srgbClr val="FF0000"/>
                </a:solidFill>
                <a:latin typeface="TT Norms ExtraBold" pitchFamily="50" charset="-52"/>
              </a:rPr>
              <a:t>антикоррупционных стандартов</a:t>
            </a:r>
            <a:r>
              <a:rPr lang="ru-RU" altLang="ru-RU" sz="2400" b="1">
                <a:latin typeface="TT Norms ExtraBold" pitchFamily="50" charset="-52"/>
              </a:rPr>
              <a:t>, представляющих собой систему запретов, ограничений и обязанностей, установленных в целях противодействия коррупции</a:t>
            </a:r>
            <a:br>
              <a:rPr lang="ru-RU" altLang="ru-RU" sz="2400" b="1">
                <a:latin typeface="TT Norms ExtraBold" pitchFamily="50" charset="-52"/>
              </a:rPr>
            </a:br>
            <a:r>
              <a:rPr lang="ru-RU" altLang="ru-RU" sz="2400" b="1">
                <a:latin typeface="TT Norms ExtraBold" pitchFamily="50" charset="-52"/>
              </a:rPr>
              <a:t/>
            </a:r>
            <a:br>
              <a:rPr lang="ru-RU" altLang="ru-RU" sz="2400" b="1">
                <a:latin typeface="TT Norms ExtraBold" pitchFamily="50" charset="-52"/>
              </a:rPr>
            </a:br>
            <a:r>
              <a:rPr lang="ru-RU" altLang="ru-RU" sz="2400" b="1">
                <a:latin typeface="TT Norms ExtraBold" pitchFamily="50" charset="-52"/>
              </a:rPr>
              <a:t/>
            </a:r>
            <a:br>
              <a:rPr lang="ru-RU" altLang="ru-RU" sz="2400" b="1">
                <a:latin typeface="TT Norms ExtraBold" pitchFamily="50" charset="-52"/>
              </a:rPr>
            </a:br>
            <a:r>
              <a:rPr lang="ru-RU" altLang="ru-RU" sz="2400" b="1">
                <a:latin typeface="TT Norms ExtraBold" pitchFamily="50" charset="-52"/>
              </a:rPr>
              <a:t/>
            </a:r>
            <a:br>
              <a:rPr lang="ru-RU" altLang="ru-RU" sz="2400" b="1">
                <a:latin typeface="TT Norms ExtraBold" pitchFamily="50" charset="-52"/>
              </a:rPr>
            </a:br>
            <a:r>
              <a:rPr lang="ru-RU" altLang="ru-RU" sz="2000" b="1">
                <a:latin typeface="TT Norms ExtraBold" pitchFamily="50" charset="-52"/>
              </a:rPr>
              <a:t>(письмо Минтруда РФ от 11 .09. 2025 № 28-6/10/В-15883 </a:t>
            </a:r>
            <a:r>
              <a:rPr lang="en-US" altLang="ru-RU" sz="2000" b="1">
                <a:latin typeface="TT Norms ExtraBold" pitchFamily="50" charset="-52"/>
                <a:hlinkClick r:id="rId4"/>
              </a:rPr>
              <a:t>https://mintrud.gov.ru/ministry/programms/anticorruption/9/pro</a:t>
            </a:r>
            <a:r>
              <a:rPr lang="ru-RU" altLang="ru-RU" sz="2000" b="1">
                <a:latin typeface="TT Norms ExtraBold" pitchFamily="50" charset="-52"/>
              </a:rPr>
              <a:t>)</a:t>
            </a:r>
            <a:r>
              <a:rPr lang="ru-RU" altLang="ru-RU" sz="1600" b="1">
                <a:latin typeface="TT Norms ExtraBold" pitchFamily="50" charset="-52"/>
              </a:rPr>
              <a:t/>
            </a:r>
            <a:br>
              <a:rPr lang="ru-RU" altLang="ru-RU" sz="1600" b="1">
                <a:latin typeface="TT Norms ExtraBold" pitchFamily="50" charset="-52"/>
              </a:rPr>
            </a:br>
            <a:r>
              <a:rPr lang="ru-RU" altLang="ru-RU" sz="1800" b="1">
                <a:latin typeface="TT Norms ExtraBold" pitchFamily="50" charset="-52"/>
              </a:rPr>
              <a:t/>
            </a:r>
            <a:br>
              <a:rPr lang="ru-RU" altLang="ru-RU" sz="1800" b="1">
                <a:latin typeface="TT Norms ExtraBold" pitchFamily="50" charset="-52"/>
              </a:rPr>
            </a:br>
            <a:endParaRPr lang="ru-RU" altLang="ru-RU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ctrTitle"/>
          </p:nvPr>
        </p:nvSpPr>
        <p:spPr>
          <a:xfrm>
            <a:off x="334963" y="1741488"/>
            <a:ext cx="8474075" cy="4071937"/>
          </a:xfrm>
        </p:spPr>
        <p:txBody>
          <a:bodyPr anchor="t"/>
          <a:lstStyle/>
          <a:p>
            <a:pPr algn="l">
              <a:lnSpc>
                <a:spcPct val="100000"/>
              </a:lnSpc>
            </a:pPr>
            <a:r>
              <a:rPr lang="ru-RU" altLang="ru-RU" sz="2400" b="1" smtClean="0">
                <a:latin typeface="TT Norms ExtraBold" pitchFamily="50" charset="-52"/>
              </a:rPr>
              <a:t>а) вопросы государственной политики в области противодействия коррупции;</a:t>
            </a:r>
            <a:br>
              <a:rPr lang="ru-RU" altLang="ru-RU" sz="2400" b="1" smtClean="0">
                <a:latin typeface="TT Norms ExtraBold" pitchFamily="50" charset="-52"/>
              </a:rPr>
            </a:br>
            <a:r>
              <a:rPr lang="ru-RU" altLang="ru-RU" sz="2400" b="1" smtClean="0">
                <a:latin typeface="TT Norms ExtraBold" pitchFamily="50" charset="-52"/>
              </a:rPr>
              <a:t>б) основные направления деятельности по противодействию коррупции, включая антикоррупционные стандарты;</a:t>
            </a:r>
            <a:br>
              <a:rPr lang="ru-RU" altLang="ru-RU" sz="2400" b="1" smtClean="0">
                <a:latin typeface="TT Norms ExtraBold" pitchFamily="50" charset="-52"/>
              </a:rPr>
            </a:br>
            <a:r>
              <a:rPr lang="ru-RU" altLang="ru-RU" sz="2400" b="1" smtClean="0">
                <a:latin typeface="TT Norms ExtraBold" pitchFamily="50" charset="-52"/>
              </a:rPr>
              <a:t>в) об ответственности за коррупционные правонарушения (обсуждение реальных ситуаций, релевантной судебной практики, в том числе случаев применения уголовной ответственности за преступления коррупционной направленности);</a:t>
            </a:r>
            <a:r>
              <a:rPr lang="ru-RU" altLang="ru-RU" sz="2500" b="1" smtClean="0">
                <a:latin typeface="TT Norms ExtraBold" pitchFamily="50" charset="-52"/>
              </a:rPr>
              <a:t/>
            </a:r>
            <a:br>
              <a:rPr lang="ru-RU" altLang="ru-RU" sz="2500" b="1" smtClean="0">
                <a:latin typeface="TT Norms ExtraBold" pitchFamily="50" charset="-52"/>
              </a:rPr>
            </a:br>
            <a:endParaRPr lang="ru-RU" altLang="ru-RU" sz="2500" b="1" smtClean="0">
              <a:solidFill>
                <a:srgbClr val="FF0000"/>
              </a:solidFill>
              <a:latin typeface="TT Norms ExtraBold" pitchFamily="50" charset="-52"/>
            </a:endParaRPr>
          </a:p>
        </p:txBody>
      </p:sp>
      <p:sp>
        <p:nvSpPr>
          <p:cNvPr id="21507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09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20713" y="160338"/>
            <a:ext cx="7527925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600" b="1" dirty="0">
                <a:solidFill>
                  <a:srgbClr val="FF0000"/>
                </a:solidFill>
                <a:latin typeface="TT Norms ExtraBold" pitchFamily="50" charset="-52"/>
                <a:ea typeface="+mj-ea"/>
                <a:cs typeface="+mj-cs"/>
              </a:rPr>
              <a:t>Тематика </a:t>
            </a:r>
            <a:r>
              <a:rPr lang="ru-RU" altLang="ru-RU" sz="3600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антикоррупционного мероприятия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ctrTitle"/>
          </p:nvPr>
        </p:nvSpPr>
        <p:spPr>
          <a:xfrm>
            <a:off x="431800" y="2092325"/>
            <a:ext cx="8712200" cy="3541713"/>
          </a:xfrm>
        </p:spPr>
        <p:txBody>
          <a:bodyPr anchor="t"/>
          <a:lstStyle/>
          <a:p>
            <a:pPr algn="l">
              <a:lnSpc>
                <a:spcPct val="100000"/>
              </a:lnSpc>
            </a:pPr>
            <a:r>
              <a:rPr lang="ru-RU" altLang="ru-RU" sz="2800" b="1" smtClean="0">
                <a:latin typeface="TT Norms ExtraBold" pitchFamily="50" charset="-52"/>
              </a:rPr>
              <a:t>г) разъяснение порядка действий при выявлении возможного коррупционного правонарушения;</a:t>
            </a:r>
            <a:br>
              <a:rPr lang="ru-RU" altLang="ru-RU" sz="2800" b="1" smtClean="0">
                <a:latin typeface="TT Norms ExtraBold" pitchFamily="50" charset="-52"/>
              </a:rPr>
            </a:br>
            <a:r>
              <a:rPr lang="ru-RU" altLang="ru-RU" sz="2800" b="1" smtClean="0">
                <a:latin typeface="TT Norms ExtraBold" pitchFamily="50" charset="-52"/>
              </a:rPr>
              <a:t>д) формирование понимания "границ" правомерного и неправомерного (коррупционного) поведения;</a:t>
            </a:r>
            <a:br>
              <a:rPr lang="ru-RU" altLang="ru-RU" sz="2800" b="1" smtClean="0">
                <a:latin typeface="TT Norms ExtraBold" pitchFamily="50" charset="-52"/>
              </a:rPr>
            </a:br>
            <a:r>
              <a:rPr lang="ru-RU" altLang="ru-RU" sz="2800" b="1" smtClean="0">
                <a:latin typeface="TT Norms ExtraBold" pitchFamily="50" charset="-52"/>
              </a:rPr>
              <a:t>е) формирование нетерпимости к коррупционному поведению</a:t>
            </a:r>
            <a:r>
              <a:rPr lang="ru-RU" altLang="ru-RU" sz="2400" b="1" smtClean="0">
                <a:latin typeface="TT Norms ExtraBold" pitchFamily="50" charset="-52"/>
              </a:rPr>
              <a:t/>
            </a:r>
            <a:br>
              <a:rPr lang="ru-RU" altLang="ru-RU" sz="2400" b="1" smtClean="0">
                <a:latin typeface="TT Norms ExtraBold" pitchFamily="50" charset="-52"/>
              </a:rPr>
            </a:br>
            <a:endParaRPr lang="ru-RU" altLang="ru-RU" sz="2400" b="1" smtClean="0">
              <a:solidFill>
                <a:srgbClr val="FF0000"/>
              </a:solidFill>
              <a:latin typeface="TT Norms ExtraBold" pitchFamily="50" charset="-52"/>
            </a:endParaRPr>
          </a:p>
        </p:txBody>
      </p:sp>
      <p:sp>
        <p:nvSpPr>
          <p:cNvPr id="22531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33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90588" y="331788"/>
            <a:ext cx="6854825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600" b="1" dirty="0">
                <a:solidFill>
                  <a:srgbClr val="FF0000"/>
                </a:solidFill>
                <a:latin typeface="TT Norms ExtraBold" pitchFamily="50" charset="-52"/>
                <a:ea typeface="+mj-ea"/>
                <a:cs typeface="+mj-cs"/>
              </a:rPr>
              <a:t>Тематика </a:t>
            </a:r>
            <a:r>
              <a:rPr lang="ru-RU" altLang="ru-RU" sz="3600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антикоррупционного мероприятия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ctrTitle"/>
          </p:nvPr>
        </p:nvSpPr>
        <p:spPr>
          <a:xfrm>
            <a:off x="649288" y="373063"/>
            <a:ext cx="8204200" cy="660400"/>
          </a:xfrm>
        </p:spPr>
        <p:txBody>
          <a:bodyPr anchor="t"/>
          <a:lstStyle/>
          <a:p>
            <a:pPr eaLnBrk="1" hangingPunct="1"/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Формы</a:t>
            </a:r>
            <a:r>
              <a:rPr lang="ru-RU" altLang="ru-RU" sz="3600" b="1" smtClean="0">
                <a:latin typeface="TT Norms ExtraBold" pitchFamily="50" charset="-52"/>
              </a:rPr>
              <a:t> проведения антикорр. мероприятий </a:t>
            </a:r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(просвещение)</a:t>
            </a:r>
            <a:endParaRPr lang="ru-RU" altLang="ru-RU" sz="3600" smtClean="0">
              <a:solidFill>
                <a:srgbClr val="FF0000"/>
              </a:solidFill>
              <a:latin typeface="TT Norms Regular" pitchFamily="50" charset="-52"/>
            </a:endParaRPr>
          </a:p>
        </p:txBody>
      </p:sp>
      <p:sp>
        <p:nvSpPr>
          <p:cNvPr id="23555" name="Заголовок 1"/>
          <p:cNvSpPr txBox="1">
            <a:spLocks/>
          </p:cNvSpPr>
          <p:nvPr/>
        </p:nvSpPr>
        <p:spPr bwMode="auto">
          <a:xfrm>
            <a:off x="1087438" y="1608138"/>
            <a:ext cx="3484562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размещение социальной антикоррупционной рекламы или распространения образовательных материалов</a:t>
            </a:r>
          </a:p>
        </p:txBody>
      </p:sp>
      <p:pic>
        <p:nvPicPr>
          <p:cNvPr id="23556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8" y="1733550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59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16" descr="Flag_of_Blagoveschensk_(Amur_oblast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2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663" y="1684338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3" name="Заголовок 1"/>
          <p:cNvSpPr txBox="1">
            <a:spLocks/>
          </p:cNvSpPr>
          <p:nvPr/>
        </p:nvSpPr>
        <p:spPr bwMode="auto">
          <a:xfrm>
            <a:off x="4976813" y="1608138"/>
            <a:ext cx="3903662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совещания, включая выездные, семинары, вебинары, конференции, круглые столы, открытые  уроки, в том числе приуроченные к определенным датам, как самостоятельно, так и с привлечением экспертов</a:t>
            </a:r>
          </a:p>
        </p:txBody>
      </p:sp>
      <p:pic>
        <p:nvPicPr>
          <p:cNvPr id="23564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8" y="3736975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5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863" y="4838700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6" name="Заголовок 1"/>
          <p:cNvSpPr txBox="1">
            <a:spLocks/>
          </p:cNvSpPr>
          <p:nvPr/>
        </p:nvSpPr>
        <p:spPr bwMode="auto">
          <a:xfrm>
            <a:off x="1157288" y="3609975"/>
            <a:ext cx="2874962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информационная рассылка в форме буклета или обзора</a:t>
            </a:r>
          </a:p>
        </p:txBody>
      </p:sp>
      <p:sp>
        <p:nvSpPr>
          <p:cNvPr id="23567" name="Заголовок 1"/>
          <p:cNvSpPr txBox="1">
            <a:spLocks/>
          </p:cNvSpPr>
          <p:nvPr/>
        </p:nvSpPr>
        <p:spPr bwMode="auto">
          <a:xfrm>
            <a:off x="5091113" y="4762500"/>
            <a:ext cx="4052887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информирование о проводимых антикоррупционных мероприятиях </a:t>
            </a:r>
          </a:p>
        </p:txBody>
      </p:sp>
      <p:sp>
        <p:nvSpPr>
          <p:cNvPr id="23568" name="Заголовок 1"/>
          <p:cNvSpPr txBox="1">
            <a:spLocks/>
          </p:cNvSpPr>
          <p:nvPr/>
        </p:nvSpPr>
        <p:spPr bwMode="auto">
          <a:xfrm>
            <a:off x="1157288" y="4781550"/>
            <a:ext cx="329882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ведение тематической антикоррупционной страницы на интернет-платформе</a:t>
            </a:r>
          </a:p>
        </p:txBody>
      </p:sp>
      <p:pic>
        <p:nvPicPr>
          <p:cNvPr id="23569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63" y="4859338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ctrTitle"/>
          </p:nvPr>
        </p:nvSpPr>
        <p:spPr>
          <a:xfrm>
            <a:off x="649288" y="373063"/>
            <a:ext cx="8204200" cy="660400"/>
          </a:xfrm>
        </p:spPr>
        <p:txBody>
          <a:bodyPr anchor="t"/>
          <a:lstStyle/>
          <a:p>
            <a:pPr eaLnBrk="1" hangingPunct="1"/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Формы</a:t>
            </a:r>
            <a:r>
              <a:rPr lang="ru-RU" altLang="ru-RU" sz="3600" b="1" smtClean="0">
                <a:latin typeface="TT Norms ExtraBold" pitchFamily="50" charset="-52"/>
              </a:rPr>
              <a:t> проведения антикорр. мероприятий </a:t>
            </a:r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(просвещение)</a:t>
            </a:r>
            <a:endParaRPr lang="ru-RU" altLang="ru-RU" sz="3600" smtClean="0">
              <a:solidFill>
                <a:srgbClr val="FF0000"/>
              </a:solidFill>
              <a:latin typeface="TT Norms Regular" pitchFamily="50" charset="-52"/>
            </a:endParaRPr>
          </a:p>
        </p:txBody>
      </p:sp>
      <p:sp>
        <p:nvSpPr>
          <p:cNvPr id="24579" name="Заголовок 1"/>
          <p:cNvSpPr txBox="1">
            <a:spLocks/>
          </p:cNvSpPr>
          <p:nvPr/>
        </p:nvSpPr>
        <p:spPr bwMode="auto">
          <a:xfrm>
            <a:off x="1087438" y="1608138"/>
            <a:ext cx="3484562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ведение информационного стенда в органе (организации), размещенного в общедоступных местах</a:t>
            </a:r>
          </a:p>
        </p:txBody>
      </p:sp>
      <p:pic>
        <p:nvPicPr>
          <p:cNvPr id="24580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8" y="1733550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583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16" descr="Flag_of_Blagoveschensk_(Amur_oblast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5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663" y="1684338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7" name="Заголовок 1"/>
          <p:cNvSpPr txBox="1">
            <a:spLocks/>
          </p:cNvSpPr>
          <p:nvPr/>
        </p:nvSpPr>
        <p:spPr bwMode="auto">
          <a:xfrm>
            <a:off x="4976813" y="1608138"/>
            <a:ext cx="3903662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самостоятельное изучение образовательных материалов</a:t>
            </a:r>
          </a:p>
        </p:txBody>
      </p:sp>
      <p:pic>
        <p:nvPicPr>
          <p:cNvPr id="24588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8" y="3567113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9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13" y="3490913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0" name="Заголовок 1"/>
          <p:cNvSpPr txBox="1">
            <a:spLocks/>
          </p:cNvSpPr>
          <p:nvPr/>
        </p:nvSpPr>
        <p:spPr bwMode="auto">
          <a:xfrm>
            <a:off x="1157288" y="3490913"/>
            <a:ext cx="2874962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личный прием</a:t>
            </a:r>
          </a:p>
        </p:txBody>
      </p:sp>
      <p:sp>
        <p:nvSpPr>
          <p:cNvPr id="24591" name="Заголовок 1"/>
          <p:cNvSpPr txBox="1">
            <a:spLocks/>
          </p:cNvSpPr>
          <p:nvPr/>
        </p:nvSpPr>
        <p:spPr bwMode="auto">
          <a:xfrm>
            <a:off x="5019675" y="3244850"/>
            <a:ext cx="4195763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дополнительное профессиональное образование</a:t>
            </a:r>
          </a:p>
        </p:txBody>
      </p:sp>
      <p:sp>
        <p:nvSpPr>
          <p:cNvPr id="24592" name="Заголовок 1"/>
          <p:cNvSpPr txBox="1">
            <a:spLocks/>
          </p:cNvSpPr>
          <p:nvPr/>
        </p:nvSpPr>
        <p:spPr bwMode="auto">
          <a:xfrm>
            <a:off x="1157288" y="4141788"/>
            <a:ext cx="3502025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информирование о различных каналах получения информации ("горячая линия", телефон доверия, электронная приемная)</a:t>
            </a:r>
          </a:p>
        </p:txBody>
      </p:sp>
      <p:pic>
        <p:nvPicPr>
          <p:cNvPr id="2459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381500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4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13" y="4491038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5" name="Заголовок 1"/>
          <p:cNvSpPr txBox="1">
            <a:spLocks/>
          </p:cNvSpPr>
          <p:nvPr/>
        </p:nvSpPr>
        <p:spPr bwMode="auto">
          <a:xfrm>
            <a:off x="5019675" y="4381500"/>
            <a:ext cx="4052888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индивидуальные инструктажи (при приеме, прохождении, увольнении)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ctrTitle"/>
          </p:nvPr>
        </p:nvSpPr>
        <p:spPr>
          <a:xfrm>
            <a:off x="649288" y="373063"/>
            <a:ext cx="8204200" cy="660400"/>
          </a:xfrm>
        </p:spPr>
        <p:txBody>
          <a:bodyPr anchor="t"/>
          <a:lstStyle/>
          <a:p>
            <a:pPr eaLnBrk="1" hangingPunct="1"/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Формы</a:t>
            </a:r>
            <a:r>
              <a:rPr lang="ru-RU" altLang="ru-RU" sz="3600" b="1" smtClean="0">
                <a:latin typeface="TT Norms ExtraBold" pitchFamily="50" charset="-52"/>
              </a:rPr>
              <a:t> проведения антикорр. мероприятий </a:t>
            </a:r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(популяризация)</a:t>
            </a:r>
            <a:endParaRPr lang="ru-RU" altLang="ru-RU" sz="3600" smtClean="0">
              <a:solidFill>
                <a:srgbClr val="FF0000"/>
              </a:solidFill>
              <a:latin typeface="TT Norms Regular" pitchFamily="50" charset="-52"/>
            </a:endParaRPr>
          </a:p>
        </p:txBody>
      </p:sp>
      <p:sp>
        <p:nvSpPr>
          <p:cNvPr id="25603" name="Заголовок 1"/>
          <p:cNvSpPr txBox="1">
            <a:spLocks/>
          </p:cNvSpPr>
          <p:nvPr/>
        </p:nvSpPr>
        <p:spPr bwMode="auto">
          <a:xfrm>
            <a:off x="1087438" y="1608138"/>
            <a:ext cx="3484562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тренинги, деловые игры, мастер-классы, конкурсы, олимпиады</a:t>
            </a:r>
          </a:p>
        </p:txBody>
      </p:sp>
      <p:pic>
        <p:nvPicPr>
          <p:cNvPr id="25604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8" y="1733550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607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16" descr="Flag_of_Blagoveschensk_(Amur_oblast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663" y="1684338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1" name="Заголовок 1"/>
          <p:cNvSpPr txBox="1">
            <a:spLocks/>
          </p:cNvSpPr>
          <p:nvPr/>
        </p:nvSpPr>
        <p:spPr bwMode="auto">
          <a:xfrm>
            <a:off x="4976813" y="1608138"/>
            <a:ext cx="3903662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игрофицированное дистанционное обучение</a:t>
            </a:r>
          </a:p>
        </p:txBody>
      </p:sp>
      <p:pic>
        <p:nvPicPr>
          <p:cNvPr id="25612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3" y="3121025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450" y="2657475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4" name="Заголовок 1"/>
          <p:cNvSpPr txBox="1">
            <a:spLocks/>
          </p:cNvSpPr>
          <p:nvPr/>
        </p:nvSpPr>
        <p:spPr bwMode="auto">
          <a:xfrm>
            <a:off x="1157288" y="3005138"/>
            <a:ext cx="2874962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стажировки и обмен опытом</a:t>
            </a:r>
          </a:p>
        </p:txBody>
      </p:sp>
      <p:sp>
        <p:nvSpPr>
          <p:cNvPr id="25615" name="Заголовок 1"/>
          <p:cNvSpPr txBox="1">
            <a:spLocks/>
          </p:cNvSpPr>
          <p:nvPr/>
        </p:nvSpPr>
        <p:spPr bwMode="auto">
          <a:xfrm>
            <a:off x="4905375" y="2513013"/>
            <a:ext cx="419735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вовлечение в разработку и продвижение социальной антикоррупционной рекламы или распространения образовательных материалов (видеоролики, образовательные курсы, плакаты, буклеты, памятки, в том числе с призывом (агитацией) участвовать в противодействии коррупции)</a:t>
            </a:r>
          </a:p>
        </p:txBody>
      </p:sp>
      <p:sp>
        <p:nvSpPr>
          <p:cNvPr id="25616" name="Заголовок 1"/>
          <p:cNvSpPr txBox="1">
            <a:spLocks/>
          </p:cNvSpPr>
          <p:nvPr/>
        </p:nvSpPr>
        <p:spPr bwMode="auto">
          <a:xfrm>
            <a:off x="1239838" y="4141788"/>
            <a:ext cx="350202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>
                <a:latin typeface="TT Norms ExtraBold" pitchFamily="50" charset="-52"/>
              </a:rPr>
              <a:t>игра (настольная игра, компьютерная игра, ролевая игра, кроссворд, антикоррупционный диктант, квиз, квест)</a:t>
            </a:r>
          </a:p>
        </p:txBody>
      </p:sp>
      <p:pic>
        <p:nvPicPr>
          <p:cNvPr id="25617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3" y="4238625"/>
            <a:ext cx="263525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562475" y="3024188"/>
            <a:ext cx="3159125" cy="2874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562475" y="2187575"/>
            <a:ext cx="3159125" cy="492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76238" y="3024188"/>
            <a:ext cx="3332162" cy="2874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76238" y="2173288"/>
            <a:ext cx="3332162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630" name="Заголовок 1"/>
          <p:cNvSpPr>
            <a:spLocks noGrp="1"/>
          </p:cNvSpPr>
          <p:nvPr>
            <p:ph type="ctrTitle"/>
          </p:nvPr>
        </p:nvSpPr>
        <p:spPr>
          <a:xfrm>
            <a:off x="215900" y="307975"/>
            <a:ext cx="8928100" cy="1708150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Формы </a:t>
            </a:r>
            <a:r>
              <a:rPr lang="ru-RU" altLang="ru-RU" sz="3600" b="1" smtClean="0">
                <a:latin typeface="TT Norms ExtraBold" pitchFamily="50" charset="-52"/>
              </a:rPr>
              <a:t>антикоррупционных мероприятий</a:t>
            </a:r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 адаптируются </a:t>
            </a:r>
            <a:r>
              <a:rPr lang="ru-RU" altLang="ru-RU" sz="3600" b="1" smtClean="0">
                <a:latin typeface="TT Norms ExtraBold" pitchFamily="50" charset="-52"/>
              </a:rPr>
              <a:t>под</a:t>
            </a:r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 адресата</a:t>
            </a: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endParaRPr lang="ru-RU" altLang="ru-RU" sz="2400" b="1" smtClean="0">
              <a:solidFill>
                <a:srgbClr val="FF0000"/>
              </a:solidFill>
              <a:latin typeface="TT Norms ExtraBold" pitchFamily="50" charset="-52"/>
            </a:endParaRPr>
          </a:p>
        </p:txBody>
      </p:sp>
      <p:sp>
        <p:nvSpPr>
          <p:cNvPr id="26631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633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4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5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6" name="Прямоугольник 3"/>
          <p:cNvSpPr>
            <a:spLocks noChangeArrowheads="1"/>
          </p:cNvSpPr>
          <p:nvPr/>
        </p:nvSpPr>
        <p:spPr bwMode="auto">
          <a:xfrm>
            <a:off x="465138" y="2203450"/>
            <a:ext cx="31543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FFFFFF"/>
                </a:solidFill>
                <a:latin typeface="TT Norms ExtraBold" pitchFamily="50" charset="-52"/>
              </a:rPr>
              <a:t>внешняя широкая группа </a:t>
            </a:r>
          </a:p>
        </p:txBody>
      </p:sp>
      <p:sp>
        <p:nvSpPr>
          <p:cNvPr id="26637" name="Прямоугольник 10"/>
          <p:cNvSpPr>
            <a:spLocks noChangeArrowheads="1"/>
          </p:cNvSpPr>
          <p:nvPr/>
        </p:nvSpPr>
        <p:spPr bwMode="auto">
          <a:xfrm>
            <a:off x="363538" y="3024188"/>
            <a:ext cx="3344862" cy="251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ru-RU" altLang="ru-RU" sz="1750" b="1" dirty="0" smtClean="0">
                <a:solidFill>
                  <a:srgbClr val="FFFFFF"/>
                </a:solidFill>
                <a:latin typeface="TT Norms ExtraBold" pitchFamily="50" charset="-52"/>
              </a:rPr>
              <a:t>антикоррупционный ролик,</a:t>
            </a:r>
          </a:p>
          <a:p>
            <a:pPr>
              <a:defRPr/>
            </a:pPr>
            <a:r>
              <a:rPr lang="ru-RU" altLang="ru-RU" sz="1750" b="1" dirty="0" smtClean="0">
                <a:solidFill>
                  <a:srgbClr val="FFFFFF"/>
                </a:solidFill>
                <a:latin typeface="TT Norms ExtraBold" pitchFamily="50" charset="-52"/>
              </a:rPr>
              <a:t>антикоррупционные плакаты, размещаемые в общественных местах,</a:t>
            </a:r>
          </a:p>
          <a:p>
            <a:pPr>
              <a:defRPr/>
            </a:pPr>
            <a:r>
              <a:rPr lang="ru-RU" altLang="ru-RU" sz="1750" b="1" dirty="0" smtClean="0">
                <a:solidFill>
                  <a:srgbClr val="FFFFFF"/>
                </a:solidFill>
                <a:latin typeface="TT Norms ExtraBold" pitchFamily="50" charset="-52"/>
              </a:rPr>
              <a:t>на стендах, рекламных конструкциях (щитах),в социальных сетях, на иных </a:t>
            </a:r>
          </a:p>
          <a:p>
            <a:pPr>
              <a:defRPr/>
            </a:pPr>
            <a:r>
              <a:rPr lang="ru-RU" altLang="ru-RU" sz="1750" b="1" dirty="0" smtClean="0">
                <a:solidFill>
                  <a:srgbClr val="FFFFFF"/>
                </a:solidFill>
                <a:latin typeface="TT Norms ExtraBold" pitchFamily="50" charset="-52"/>
              </a:rPr>
              <a:t>интернет-платформах, в СМИ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1911350" y="2733675"/>
            <a:ext cx="260350" cy="2905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639" name="Прямоугольник 14"/>
          <p:cNvSpPr>
            <a:spLocks noChangeArrowheads="1"/>
          </p:cNvSpPr>
          <p:nvPr/>
        </p:nvSpPr>
        <p:spPr bwMode="auto">
          <a:xfrm>
            <a:off x="4783138" y="2205038"/>
            <a:ext cx="2776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FFFFFF"/>
                </a:solidFill>
                <a:latin typeface="TT Norms ExtraBold" pitchFamily="50" charset="-52"/>
              </a:rPr>
              <a:t>внешняя узкая группа </a:t>
            </a:r>
          </a:p>
        </p:txBody>
      </p:sp>
      <p:sp>
        <p:nvSpPr>
          <p:cNvPr id="26640" name="Прямоугольник 16"/>
          <p:cNvSpPr>
            <a:spLocks noChangeArrowheads="1"/>
          </p:cNvSpPr>
          <p:nvPr/>
        </p:nvSpPr>
        <p:spPr bwMode="auto">
          <a:xfrm>
            <a:off x="4562475" y="3024188"/>
            <a:ext cx="315912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FFFFFF"/>
                </a:solidFill>
                <a:latin typeface="TT Norms ExtraBold" pitchFamily="50" charset="-52"/>
              </a:rPr>
              <a:t>открытая лекция, тематический классный час, антикоррупционная игра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562475" y="3024188"/>
            <a:ext cx="3159125" cy="2874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562475" y="2187575"/>
            <a:ext cx="3159125" cy="492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76238" y="3024188"/>
            <a:ext cx="3332162" cy="2874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76238" y="2173288"/>
            <a:ext cx="3332162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654" name="Заголовок 1"/>
          <p:cNvSpPr>
            <a:spLocks noGrp="1"/>
          </p:cNvSpPr>
          <p:nvPr>
            <p:ph type="ctrTitle"/>
          </p:nvPr>
        </p:nvSpPr>
        <p:spPr>
          <a:xfrm>
            <a:off x="215900" y="307975"/>
            <a:ext cx="8928100" cy="660400"/>
          </a:xfrm>
        </p:spPr>
        <p:txBody>
          <a:bodyPr anchor="t"/>
          <a:lstStyle/>
          <a:p>
            <a:pPr>
              <a:lnSpc>
                <a:spcPct val="100000"/>
              </a:lnSpc>
            </a:pPr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Формы </a:t>
            </a:r>
            <a:r>
              <a:rPr lang="ru-RU" altLang="ru-RU" sz="3600" b="1" smtClean="0">
                <a:latin typeface="TT Norms ExtraBold" pitchFamily="50" charset="-52"/>
              </a:rPr>
              <a:t>антикоррупционных мероприятий</a:t>
            </a:r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 адаптируются </a:t>
            </a:r>
            <a:r>
              <a:rPr lang="ru-RU" altLang="ru-RU" sz="3600" b="1" smtClean="0">
                <a:latin typeface="TT Norms ExtraBold" pitchFamily="50" charset="-52"/>
              </a:rPr>
              <a:t>под</a:t>
            </a:r>
            <a:r>
              <a:rPr lang="ru-RU" altLang="ru-RU" sz="3600" b="1" smtClean="0">
                <a:solidFill>
                  <a:srgbClr val="FF0000"/>
                </a:solidFill>
                <a:latin typeface="TT Norms ExtraBold" pitchFamily="50" charset="-52"/>
              </a:rPr>
              <a:t> адресата</a:t>
            </a: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endParaRPr lang="ru-RU" altLang="ru-RU" sz="2400" b="1" smtClean="0">
              <a:solidFill>
                <a:srgbClr val="FF0000"/>
              </a:solidFill>
              <a:latin typeface="TT Norms ExtraBold" pitchFamily="50" charset="-52"/>
            </a:endParaRPr>
          </a:p>
        </p:txBody>
      </p:sp>
      <p:sp>
        <p:nvSpPr>
          <p:cNvPr id="27655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657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60" name="Прямоугольник 3"/>
          <p:cNvSpPr>
            <a:spLocks noChangeArrowheads="1"/>
          </p:cNvSpPr>
          <p:nvPr/>
        </p:nvSpPr>
        <p:spPr bwMode="auto">
          <a:xfrm>
            <a:off x="328613" y="2203450"/>
            <a:ext cx="3429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FFFFFF"/>
                </a:solidFill>
                <a:latin typeface="TT Norms ExtraBold" pitchFamily="50" charset="-52"/>
              </a:rPr>
              <a:t>внешняя широкая группа </a:t>
            </a:r>
          </a:p>
        </p:txBody>
      </p:sp>
      <p:sp>
        <p:nvSpPr>
          <p:cNvPr id="27661" name="Прямоугольник 10"/>
          <p:cNvSpPr>
            <a:spLocks noChangeArrowheads="1"/>
          </p:cNvSpPr>
          <p:nvPr/>
        </p:nvSpPr>
        <p:spPr bwMode="auto">
          <a:xfrm>
            <a:off x="376238" y="3059113"/>
            <a:ext cx="342900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FFFFFF"/>
                </a:solidFill>
                <a:latin typeface="TT Norms ExtraBold" pitchFamily="50" charset="-52"/>
              </a:rPr>
              <a:t>антикоррупционный ролик,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FFFFFF"/>
                </a:solidFill>
                <a:latin typeface="TT Norms ExtraBold" pitchFamily="50" charset="-52"/>
              </a:rPr>
              <a:t> антикоррупционные плакаты, размещаемые в общественных местах,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FFFFFF"/>
                </a:solidFill>
                <a:latin typeface="TT Norms ExtraBold" pitchFamily="50" charset="-52"/>
              </a:rPr>
              <a:t>на стендах, рекламных конструкциях (щитах),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FFFFFF"/>
                </a:solidFill>
                <a:latin typeface="TT Norms ExtraBold" pitchFamily="50" charset="-52"/>
              </a:rPr>
              <a:t>в социальных сетях, на иных интернет-платформах, в СМИ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1911350" y="2733675"/>
            <a:ext cx="260350" cy="2905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663" name="Прямоугольник 14"/>
          <p:cNvSpPr>
            <a:spLocks noChangeArrowheads="1"/>
          </p:cNvSpPr>
          <p:nvPr/>
        </p:nvSpPr>
        <p:spPr bwMode="auto">
          <a:xfrm>
            <a:off x="4657725" y="2205038"/>
            <a:ext cx="3063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>
                <a:solidFill>
                  <a:srgbClr val="FFFFFF"/>
                </a:solidFill>
                <a:latin typeface="TT Norms ExtraBold" pitchFamily="50" charset="-52"/>
              </a:rPr>
              <a:t>внешняя узкая группа </a:t>
            </a:r>
          </a:p>
        </p:txBody>
      </p:sp>
      <p:sp>
        <p:nvSpPr>
          <p:cNvPr id="27664" name="Прямоугольник 16"/>
          <p:cNvSpPr>
            <a:spLocks noChangeArrowheads="1"/>
          </p:cNvSpPr>
          <p:nvPr/>
        </p:nvSpPr>
        <p:spPr bwMode="auto">
          <a:xfrm>
            <a:off x="4562475" y="3024188"/>
            <a:ext cx="315912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FFFFFF"/>
                </a:solidFill>
                <a:latin typeface="TT Norms ExtraBold" pitchFamily="50" charset="-52"/>
              </a:rPr>
              <a:t>открытая лекция, тематический классный час, антикоррупционная игра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ctrTitle"/>
          </p:nvPr>
        </p:nvSpPr>
        <p:spPr>
          <a:xfrm>
            <a:off x="552450" y="2754313"/>
            <a:ext cx="8378825" cy="3124200"/>
          </a:xfrm>
        </p:spPr>
        <p:txBody>
          <a:bodyPr anchor="t"/>
          <a:lstStyle/>
          <a:p>
            <a:pPr algn="l">
              <a:lnSpc>
                <a:spcPct val="100000"/>
              </a:lnSpc>
            </a:pPr>
            <a:r>
              <a:rPr lang="ru-RU" altLang="ru-RU" sz="2600" b="1" smtClean="0">
                <a:latin typeface="TT Norms ExtraBold" pitchFamily="50" charset="-52"/>
              </a:rPr>
              <a:t>- излагать материал тезисно, простыми словами;</a:t>
            </a:r>
            <a:br>
              <a:rPr lang="ru-RU" altLang="ru-RU" sz="2600" b="1" smtClean="0">
                <a:latin typeface="TT Norms ExtraBold" pitchFamily="50" charset="-52"/>
              </a:rPr>
            </a:br>
            <a:r>
              <a:rPr lang="ru-RU" altLang="ru-RU" sz="2600" b="1" smtClean="0">
                <a:latin typeface="TT Norms ExtraBold" pitchFamily="50" charset="-52"/>
              </a:rPr>
              <a:t>- активно использовать диаграммы, таблицы, графики;</a:t>
            </a:r>
            <a:br>
              <a:rPr lang="ru-RU" altLang="ru-RU" sz="2600" b="1" smtClean="0">
                <a:latin typeface="TT Norms ExtraBold" pitchFamily="50" charset="-52"/>
              </a:rPr>
            </a:br>
            <a:r>
              <a:rPr lang="ru-RU" altLang="ru-RU" sz="2600" b="1" smtClean="0">
                <a:latin typeface="TT Norms ExtraBold" pitchFamily="50" charset="-52"/>
              </a:rPr>
              <a:t>- соблюдать технические правила оформления слайда;</a:t>
            </a:r>
            <a:br>
              <a:rPr lang="ru-RU" altLang="ru-RU" sz="2600" b="1" smtClean="0">
                <a:latin typeface="TT Norms ExtraBold" pitchFamily="50" charset="-52"/>
              </a:rPr>
            </a:br>
            <a:r>
              <a:rPr lang="ru-RU" altLang="ru-RU" sz="2600" b="1" smtClean="0">
                <a:latin typeface="TT Norms ExtraBold" pitchFamily="50" charset="-52"/>
              </a:rPr>
              <a:t>- текст памяток формулируется простым и понятным языком;</a:t>
            </a:r>
            <a:endParaRPr lang="ru-RU" altLang="ru-RU" sz="2600" b="1" smtClean="0">
              <a:solidFill>
                <a:srgbClr val="FF0000"/>
              </a:solidFill>
              <a:latin typeface="TT Norms ExtraBold" pitchFamily="50" charset="-52"/>
            </a:endParaRPr>
          </a:p>
        </p:txBody>
      </p:sp>
      <p:sp>
        <p:nvSpPr>
          <p:cNvPr id="28675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677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33438" y="161925"/>
            <a:ext cx="760095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6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Общие принципы и правила создания и демонстрации </a:t>
            </a:r>
            <a:r>
              <a:rPr lang="ru-RU" altLang="ru-RU" sz="3600" b="1" dirty="0">
                <a:solidFill>
                  <a:srgbClr val="FF0000"/>
                </a:solidFill>
                <a:latin typeface="TT Norms ExtraBold" pitchFamily="50" charset="-52"/>
                <a:ea typeface="+mj-ea"/>
                <a:cs typeface="+mj-cs"/>
              </a:rPr>
              <a:t>аудиовизуальных материалов, памяток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ctrTitle"/>
          </p:nvPr>
        </p:nvSpPr>
        <p:spPr>
          <a:xfrm>
            <a:off x="312738" y="2584450"/>
            <a:ext cx="8750300" cy="2917825"/>
          </a:xfrm>
        </p:spPr>
        <p:txBody>
          <a:bodyPr anchor="t"/>
          <a:lstStyle/>
          <a:p>
            <a:pPr algn="l">
              <a:lnSpc>
                <a:spcPct val="100000"/>
              </a:lnSpc>
            </a:pPr>
            <a:r>
              <a:rPr lang="ru-RU" altLang="ru-RU" sz="2600" b="1" smtClean="0">
                <a:latin typeface="TT Norms ExtraBold" pitchFamily="50" charset="-52"/>
              </a:rPr>
              <a:t>- </a:t>
            </a:r>
            <a:r>
              <a:rPr lang="ru-RU" altLang="ru-RU" sz="2500" b="1" smtClean="0">
                <a:latin typeface="TT Norms ExtraBold" pitchFamily="50" charset="-52"/>
              </a:rPr>
              <a:t>шрифт используется крупный, четкий, привлекающий внимание;</a:t>
            </a:r>
            <a:br>
              <a:rPr lang="ru-RU" altLang="ru-RU" sz="2500" b="1" smtClean="0">
                <a:latin typeface="TT Norms ExtraBold" pitchFamily="50" charset="-52"/>
              </a:rPr>
            </a:br>
            <a:r>
              <a:rPr lang="ru-RU" altLang="ru-RU" sz="2500" b="1" smtClean="0">
                <a:latin typeface="TT Norms ExtraBold" pitchFamily="50" charset="-52"/>
              </a:rPr>
              <a:t>- недопустимо наличие в тексте фактологических и грамматических ошибок;</a:t>
            </a:r>
            <a:br>
              <a:rPr lang="ru-RU" altLang="ru-RU" sz="2500" b="1" smtClean="0">
                <a:latin typeface="TT Norms ExtraBold" pitchFamily="50" charset="-52"/>
              </a:rPr>
            </a:br>
            <a:r>
              <a:rPr lang="ru-RU" altLang="ru-RU" sz="2500" b="1" smtClean="0">
                <a:latin typeface="TT Norms ExtraBold" pitchFamily="50" charset="-52"/>
              </a:rPr>
              <a:t>- оформление памятки рекомендуется подготавливать с учетом особенностей восприятия целевой аудитории и т.д.</a:t>
            </a:r>
            <a:endParaRPr lang="ru-RU" altLang="ru-RU" sz="2500" b="1" smtClean="0">
              <a:solidFill>
                <a:srgbClr val="FF0000"/>
              </a:solidFill>
              <a:latin typeface="TT Norms ExtraBold" pitchFamily="50" charset="-52"/>
            </a:endParaRPr>
          </a:p>
        </p:txBody>
      </p:sp>
      <p:sp>
        <p:nvSpPr>
          <p:cNvPr id="29699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701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22288" y="219075"/>
            <a:ext cx="8001000" cy="2185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4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Общие принципы и правила создания и демонстрации </a:t>
            </a:r>
            <a:r>
              <a:rPr lang="ru-RU" altLang="ru-RU" sz="3400" b="1" dirty="0">
                <a:solidFill>
                  <a:srgbClr val="FF0000"/>
                </a:solidFill>
                <a:latin typeface="TT Norms ExtraBold" pitchFamily="50" charset="-52"/>
                <a:ea typeface="+mj-ea"/>
                <a:cs typeface="+mj-cs"/>
              </a:rPr>
              <a:t>аудиовизуальных материалов, памяток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ctrTitle"/>
          </p:nvPr>
        </p:nvSpPr>
        <p:spPr>
          <a:xfrm>
            <a:off x="355600" y="2000250"/>
            <a:ext cx="8601075" cy="3813175"/>
          </a:xfrm>
        </p:spPr>
        <p:txBody>
          <a:bodyPr anchor="t"/>
          <a:lstStyle/>
          <a:p>
            <a:pPr algn="l"/>
            <a:r>
              <a:rPr lang="ru-RU" altLang="ru-RU" sz="2200" smtClean="0">
                <a:latin typeface="TT Norms ExtraBold" pitchFamily="50" charset="-52"/>
              </a:rPr>
              <a:t>а) с осторожностью использовать тезисы, содержащие негативную информацию;</a:t>
            </a:r>
            <a:br>
              <a:rPr lang="ru-RU" altLang="ru-RU" sz="2200" smtClean="0">
                <a:latin typeface="TT Norms ExtraBold" pitchFamily="50" charset="-52"/>
              </a:rPr>
            </a:br>
            <a:r>
              <a:rPr lang="ru-RU" altLang="ru-RU" sz="2200" smtClean="0">
                <a:latin typeface="TT Norms ExtraBold" pitchFamily="50" charset="-52"/>
              </a:rPr>
              <a:t>б) избегать общих тезисов, не подкрепленных фактическими данными;</a:t>
            </a:r>
            <a:br>
              <a:rPr lang="ru-RU" altLang="ru-RU" sz="2200" smtClean="0">
                <a:latin typeface="TT Norms ExtraBold" pitchFamily="50" charset="-52"/>
              </a:rPr>
            </a:br>
            <a:r>
              <a:rPr lang="ru-RU" altLang="ru-RU" sz="2200" smtClean="0">
                <a:latin typeface="TT Norms ExtraBold" pitchFamily="50" charset="-52"/>
              </a:rPr>
              <a:t>в) привлекать лидеров общественного мнения, представителей авторитетных научных и иных организаций;</a:t>
            </a:r>
            <a:br>
              <a:rPr lang="ru-RU" altLang="ru-RU" sz="2200" smtClean="0">
                <a:latin typeface="TT Norms ExtraBold" pitchFamily="50" charset="-52"/>
              </a:rPr>
            </a:br>
            <a:r>
              <a:rPr lang="ru-RU" altLang="ru-RU" sz="2200" smtClean="0">
                <a:latin typeface="TT Norms ExtraBold" pitchFamily="50" charset="-52"/>
              </a:rPr>
              <a:t>г) использовать фактические данные, в частности, демонстрирующие эффективные направления противодействия коррупции;</a:t>
            </a:r>
            <a:br>
              <a:rPr lang="ru-RU" altLang="ru-RU" sz="2200" smtClean="0">
                <a:latin typeface="TT Norms ExtraBold" pitchFamily="50" charset="-52"/>
              </a:rPr>
            </a:br>
            <a:r>
              <a:rPr lang="ru-RU" altLang="ru-RU" sz="2200" smtClean="0">
                <a:latin typeface="TT Norms ExtraBold" pitchFamily="50" charset="-52"/>
              </a:rPr>
              <a:t>д) комбинировать формы антикоррупционных мероприятий;</a:t>
            </a:r>
            <a:br>
              <a:rPr lang="ru-RU" altLang="ru-RU" sz="2200" smtClean="0">
                <a:latin typeface="TT Norms ExtraBold" pitchFamily="50" charset="-52"/>
              </a:rPr>
            </a:br>
            <a:r>
              <a:rPr lang="ru-RU" altLang="ru-RU" sz="2200" smtClean="0">
                <a:latin typeface="TT Norms ExtraBold" pitchFamily="50" charset="-52"/>
              </a:rPr>
              <a:t>е) использовать модульный подход (короткие тематические ролики)</a:t>
            </a:r>
            <a:r>
              <a:rPr lang="ru-RU" altLang="ru-RU" sz="3600" smtClean="0"/>
              <a:t/>
            </a:r>
            <a:br>
              <a:rPr lang="ru-RU" altLang="ru-RU" sz="3600" smtClean="0"/>
            </a:br>
            <a:endParaRPr lang="ru-RU" altLang="ru-RU" sz="2400" b="1" smtClean="0">
              <a:solidFill>
                <a:srgbClr val="FF0000"/>
              </a:solidFill>
              <a:latin typeface="TT Norms ExtraBold" pitchFamily="50" charset="-52"/>
            </a:endParaRPr>
          </a:p>
        </p:txBody>
      </p:sp>
      <p:sp>
        <p:nvSpPr>
          <p:cNvPr id="30723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25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3913" y="307975"/>
            <a:ext cx="7907337" cy="11382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400" b="1" dirty="0">
                <a:solidFill>
                  <a:srgbClr val="FF0000"/>
                </a:solidFill>
                <a:latin typeface="TT Norms ExtraBold" pitchFamily="50" charset="-52"/>
                <a:ea typeface="+mj-ea"/>
                <a:cs typeface="+mj-cs"/>
              </a:rPr>
              <a:t>Аспекты</a:t>
            </a:r>
            <a:r>
              <a:rPr lang="ru-RU" altLang="ru-RU" sz="34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 при подготовке антикоррупционного мероприятия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530225" y="1938338"/>
            <a:ext cx="8201025" cy="3352800"/>
          </a:xfrm>
        </p:spPr>
        <p:txBody>
          <a:bodyPr anchor="t"/>
          <a:lstStyle/>
          <a:p>
            <a:pPr algn="l"/>
            <a:r>
              <a:rPr lang="ru-RU" altLang="ru-RU" sz="2400" smtClean="0">
                <a:latin typeface="TT Norms Regular" pitchFamily="50" charset="-52"/>
              </a:rPr>
              <a:t/>
            </a:r>
            <a:br>
              <a:rPr lang="ru-RU" altLang="ru-RU" sz="2400" smtClean="0">
                <a:latin typeface="TT Norms Regular" pitchFamily="50" charset="-52"/>
              </a:rPr>
            </a:br>
            <a:r>
              <a:rPr lang="ru-RU" altLang="ru-RU" sz="3200" b="1" smtClean="0">
                <a:latin typeface="TT Norms Regular" pitchFamily="50" charset="-52"/>
              </a:rPr>
              <a:t>способствуют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профилактике</a:t>
            </a:r>
            <a:r>
              <a:rPr lang="ru-RU" altLang="ru-RU" sz="3200" b="1" smtClean="0">
                <a:latin typeface="TT Norms Regular" pitchFamily="50" charset="-52"/>
              </a:rPr>
              <a:t> коррупции посредством формирования в обществе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нетерпимости к коррупционному поведению </a:t>
            </a:r>
            <a:r>
              <a:rPr lang="ru-RU" altLang="ru-RU" sz="3200" b="1" smtClean="0">
                <a:latin typeface="TT Norms Regular" pitchFamily="50" charset="-52"/>
              </a:rPr>
              <a:t>и обеспечивают выполнение членами общества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норм антикоррупционного поведения</a:t>
            </a:r>
            <a:endParaRPr lang="ru-RU" altLang="ru-RU" sz="2400" smtClean="0">
              <a:solidFill>
                <a:srgbClr val="FF0000"/>
              </a:solidFill>
              <a:latin typeface="TT Norms Regular" pitchFamily="50" charset="-52"/>
            </a:endParaRPr>
          </a:p>
        </p:txBody>
      </p:sp>
      <p:sp>
        <p:nvSpPr>
          <p:cNvPr id="4099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1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Flag_of_Blagoveschensk_(Amur_oblast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96913" y="396875"/>
            <a:ext cx="7519987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6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Антикоррупционное просвещение и популяризация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ctrTitle"/>
          </p:nvPr>
        </p:nvSpPr>
        <p:spPr>
          <a:xfrm>
            <a:off x="1770063" y="2147888"/>
            <a:ext cx="5540375" cy="1287462"/>
          </a:xfrm>
        </p:spPr>
        <p:txBody>
          <a:bodyPr anchor="t"/>
          <a:lstStyle/>
          <a:p>
            <a:pPr eaLnBrk="1" hangingPunct="1"/>
            <a:r>
              <a:rPr lang="ru-RU" altLang="ru-RU" sz="3600" b="1" smtClean="0">
                <a:latin typeface="TT Norms ExtraBold" pitchFamily="50" charset="-52"/>
              </a:rPr>
              <a:t>Спасибо за внимание!</a:t>
            </a:r>
            <a:endParaRPr lang="ru-RU" altLang="ru-RU" sz="3600" smtClean="0">
              <a:latin typeface="TT Norms Regular" pitchFamily="50" charset="-52"/>
            </a:endParaRPr>
          </a:p>
        </p:txBody>
      </p:sp>
      <p:sp>
        <p:nvSpPr>
          <p:cNvPr id="31747" name="Заголовок 1"/>
          <p:cNvSpPr txBox="1">
            <a:spLocks/>
          </p:cNvSpPr>
          <p:nvPr/>
        </p:nvSpPr>
        <p:spPr bwMode="auto">
          <a:xfrm>
            <a:off x="1676400" y="2955925"/>
            <a:ext cx="554037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ru-RU" sz="2400" b="1">
                <a:solidFill>
                  <a:srgbClr val="1962E9"/>
                </a:solidFill>
                <a:latin typeface="TT Norms Regular" pitchFamily="50" charset="-52"/>
              </a:rPr>
              <a:t>www.</a:t>
            </a:r>
            <a:r>
              <a:rPr lang="ru-RU" altLang="ru-RU" sz="2400" b="1">
                <a:solidFill>
                  <a:srgbClr val="1962E9"/>
                </a:solidFill>
                <a:latin typeface="TT Norms Regular" pitchFamily="50" charset="-52"/>
              </a:rPr>
              <a:t>благовещенск.рф</a:t>
            </a:r>
            <a:r>
              <a:rPr lang="en-US" altLang="ru-RU" sz="4000">
                <a:solidFill>
                  <a:schemeClr val="accent1"/>
                </a:solidFill>
                <a:latin typeface="TT Norms Regular" pitchFamily="50" charset="-52"/>
              </a:rPr>
              <a:t> </a:t>
            </a:r>
            <a:endParaRPr lang="es-ES" altLang="ru-RU" sz="4000" b="1">
              <a:solidFill>
                <a:schemeClr val="accent1"/>
              </a:solidFill>
              <a:latin typeface="TT Norms Regular" pitchFamily="50" charset="-52"/>
            </a:endParaRPr>
          </a:p>
        </p:txBody>
      </p:sp>
      <p:sp>
        <p:nvSpPr>
          <p:cNvPr id="31748" name="3 CuadroTexto"/>
          <p:cNvSpPr txBox="1">
            <a:spLocks noChangeArrowheads="1"/>
          </p:cNvSpPr>
          <p:nvPr/>
        </p:nvSpPr>
        <p:spPr bwMode="auto">
          <a:xfrm>
            <a:off x="6946900" y="617537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750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415925" y="1906588"/>
            <a:ext cx="8488363" cy="4052887"/>
          </a:xfrm>
        </p:spPr>
        <p:txBody>
          <a:bodyPr anchor="t"/>
          <a:lstStyle/>
          <a:p>
            <a:pPr algn="l">
              <a:defRPr/>
            </a:pPr>
            <a:r>
              <a:rPr lang="ru-RU" altLang="ru-RU" sz="2350" dirty="0" smtClean="0">
                <a:latin typeface="TT Norms Regular" pitchFamily="50" charset="-52"/>
              </a:rPr>
              <a:t/>
            </a:r>
            <a:br>
              <a:rPr lang="ru-RU" altLang="ru-RU" sz="2350" dirty="0" smtClean="0">
                <a:latin typeface="TT Norms Regular" pitchFamily="50" charset="-52"/>
              </a:rPr>
            </a:br>
            <a:r>
              <a:rPr lang="ru-RU" altLang="ru-RU" sz="2350" b="1" dirty="0" smtClean="0">
                <a:latin typeface="TT Norms Regular" pitchFamily="50" charset="-52"/>
              </a:rPr>
              <a:t>а) допустимом и недопустимом (коррупционном) поведении;</a:t>
            </a:r>
            <a:br>
              <a:rPr lang="ru-RU" altLang="ru-RU" sz="2350" b="1" dirty="0" smtClean="0">
                <a:latin typeface="TT Norms Regular" pitchFamily="50" charset="-52"/>
              </a:rPr>
            </a:br>
            <a:r>
              <a:rPr lang="ru-RU" altLang="ru-RU" sz="2350" b="1" dirty="0" smtClean="0">
                <a:latin typeface="TT Norms Regular" pitchFamily="50" charset="-52"/>
              </a:rPr>
              <a:t>б) существующей системе противодействия коррупции и об установленных антикоррупционных стандартах;</a:t>
            </a:r>
            <a:br>
              <a:rPr lang="ru-RU" altLang="ru-RU" sz="2350" b="1" dirty="0" smtClean="0">
                <a:latin typeface="TT Norms Regular" pitchFamily="50" charset="-52"/>
              </a:rPr>
            </a:br>
            <a:r>
              <a:rPr lang="ru-RU" altLang="ru-RU" sz="2350" b="1" dirty="0" smtClean="0">
                <a:latin typeface="TT Norms Regular" pitchFamily="50" charset="-52"/>
              </a:rPr>
              <a:t>в) способах противодействия коррупции и возможностях их использования физическими и юридическими лицами;</a:t>
            </a:r>
            <a:br>
              <a:rPr lang="ru-RU" altLang="ru-RU" sz="2350" b="1" dirty="0" smtClean="0">
                <a:latin typeface="TT Norms Regular" pitchFamily="50" charset="-52"/>
              </a:rPr>
            </a:br>
            <a:r>
              <a:rPr lang="ru-RU" altLang="ru-RU" sz="2350" b="1" dirty="0" smtClean="0">
                <a:latin typeface="TT Norms Regular" pitchFamily="50" charset="-52"/>
              </a:rPr>
              <a:t>г) порядке действий в ситуации склонения к совершению коррупционного правонарушения (вовлечения в совершение такого правонарушения);</a:t>
            </a:r>
            <a:br>
              <a:rPr lang="ru-RU" altLang="ru-RU" sz="2350" b="1" dirty="0" smtClean="0">
                <a:latin typeface="TT Norms Regular" pitchFamily="50" charset="-52"/>
              </a:rPr>
            </a:br>
            <a:r>
              <a:rPr lang="ru-RU" altLang="ru-RU" sz="2350" b="1" dirty="0" smtClean="0">
                <a:latin typeface="TT Norms Regular" pitchFamily="50" charset="-52"/>
              </a:rPr>
              <a:t>д) негативных последствиях коррупции.</a:t>
            </a:r>
          </a:p>
        </p:txBody>
      </p:sp>
      <p:sp>
        <p:nvSpPr>
          <p:cNvPr id="5123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5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6" descr="Flag_of_Blagoveschensk_(Amur_oblast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58800" y="180975"/>
            <a:ext cx="8172450" cy="1662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4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Антикоррупционное просвещение и популяризация способствуют распространению информации о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5463" y="914400"/>
            <a:ext cx="8093075" cy="1706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47" name="Заголовок 1"/>
          <p:cNvSpPr>
            <a:spLocks noGrp="1"/>
          </p:cNvSpPr>
          <p:nvPr>
            <p:ph type="ctrTitle"/>
          </p:nvPr>
        </p:nvSpPr>
        <p:spPr>
          <a:xfrm>
            <a:off x="525463" y="914400"/>
            <a:ext cx="8093075" cy="1684338"/>
          </a:xfrm>
        </p:spPr>
        <p:txBody>
          <a:bodyPr anchor="t"/>
          <a:lstStyle/>
          <a:p>
            <a:pPr algn="just">
              <a:defRPr/>
            </a:pPr>
            <a:r>
              <a:rPr lang="ru-RU" altLang="ru-RU" sz="2250" b="1" dirty="0" smtClean="0">
                <a:solidFill>
                  <a:srgbClr val="FFFFFF"/>
                </a:solidFill>
                <a:latin typeface="TT Norms ExtraBold" pitchFamily="50" charset="-52"/>
              </a:rPr>
              <a:t>Участие в противодействии коррупции, недопущение коррупционного правонарушения возможны тогда, когда лицо </a:t>
            </a:r>
            <a:r>
              <a:rPr lang="ru-RU" altLang="ru-RU" sz="2250" b="1" u="sng" dirty="0" smtClean="0">
                <a:solidFill>
                  <a:srgbClr val="FFFFFF"/>
                </a:solidFill>
                <a:latin typeface="TT Norms ExtraBold" pitchFamily="50" charset="-52"/>
              </a:rPr>
              <a:t>осознает</a:t>
            </a:r>
            <a:r>
              <a:rPr lang="ru-RU" altLang="ru-RU" sz="2250" b="1" dirty="0" smtClean="0">
                <a:solidFill>
                  <a:srgbClr val="FFFFFF"/>
                </a:solidFill>
                <a:latin typeface="TT Norms ExtraBold" pitchFamily="50" charset="-52"/>
              </a:rPr>
              <a:t> и </a:t>
            </a:r>
            <a:r>
              <a:rPr lang="ru-RU" altLang="ru-RU" sz="2250" b="1" u="sng" dirty="0" smtClean="0">
                <a:solidFill>
                  <a:srgbClr val="FFFFFF"/>
                </a:solidFill>
                <a:latin typeface="TT Norms ExtraBold" pitchFamily="50" charset="-52"/>
              </a:rPr>
              <a:t>правильно квалифицирует </a:t>
            </a:r>
            <a:r>
              <a:rPr lang="ru-RU" altLang="ru-RU" sz="2250" b="1" dirty="0" smtClean="0">
                <a:solidFill>
                  <a:srgbClr val="FFFFFF"/>
                </a:solidFill>
                <a:latin typeface="TT Norms ExtraBold" pitchFamily="50" charset="-52"/>
              </a:rPr>
              <a:t>свои действия (бездействие) и осознанно выбирает антикоррупционную модель поведения</a:t>
            </a:r>
            <a:r>
              <a:rPr lang="ru-RU" altLang="ru-RU" sz="2400" b="1" dirty="0" smtClean="0">
                <a:latin typeface="TT Norms ExtraBold" pitchFamily="50" charset="-52"/>
              </a:rPr>
              <a:t/>
            </a:r>
            <a:br>
              <a:rPr lang="ru-RU" altLang="ru-RU" sz="2400" b="1" dirty="0" smtClean="0">
                <a:latin typeface="TT Norms ExtraBold" pitchFamily="50" charset="-52"/>
              </a:rPr>
            </a:br>
            <a:r>
              <a:rPr lang="ru-RU" altLang="ru-RU" sz="2400" dirty="0" smtClean="0">
                <a:latin typeface="TT Norms Regular" pitchFamily="50" charset="-52"/>
              </a:rPr>
              <a:t/>
            </a:r>
            <a:br>
              <a:rPr lang="ru-RU" altLang="ru-RU" sz="2400" dirty="0" smtClean="0">
                <a:latin typeface="TT Norms Regular" pitchFamily="50" charset="-52"/>
              </a:rPr>
            </a:br>
            <a:r>
              <a:rPr lang="ru-RU" altLang="ru-RU" sz="2400" dirty="0" smtClean="0">
                <a:latin typeface="TT Norms Regular" pitchFamily="50" charset="-52"/>
              </a:rPr>
              <a:t/>
            </a:r>
            <a:br>
              <a:rPr lang="ru-RU" altLang="ru-RU" sz="2400" dirty="0" smtClean="0">
                <a:latin typeface="TT Norms Regular" pitchFamily="50" charset="-52"/>
              </a:rPr>
            </a:br>
            <a:endParaRPr lang="ru-RU" altLang="ru-RU" sz="2400" dirty="0" smtClean="0">
              <a:solidFill>
                <a:srgbClr val="FF0000"/>
              </a:solidFill>
              <a:latin typeface="TT Norms Regular" pitchFamily="50" charset="-52"/>
            </a:endParaRPr>
          </a:p>
        </p:txBody>
      </p:sp>
      <p:sp>
        <p:nvSpPr>
          <p:cNvPr id="6148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0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6" descr="Flag_of_Blagoveschensk_(Amur_oblast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Прямоугольник 2"/>
          <p:cNvSpPr>
            <a:spLocks noChangeArrowheads="1"/>
          </p:cNvSpPr>
          <p:nvPr/>
        </p:nvSpPr>
        <p:spPr bwMode="auto">
          <a:xfrm>
            <a:off x="525463" y="3402013"/>
            <a:ext cx="809307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latin typeface="TT Norms ExtraBold" pitchFamily="50" charset="-52"/>
              </a:rPr>
              <a:t>Содержание работы по антикоррупционному просвещению и популяризации определяется с учетом кадровой, финансовой, временной и иной обеспеченности и возможностей органа (организации), ее осуществляющей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ctrTitle"/>
          </p:nvPr>
        </p:nvSpPr>
        <p:spPr>
          <a:xfrm>
            <a:off x="234950" y="1230313"/>
            <a:ext cx="8674100" cy="4622800"/>
          </a:xfrm>
        </p:spPr>
        <p:txBody>
          <a:bodyPr anchor="t"/>
          <a:lstStyle/>
          <a:p>
            <a:pPr algn="l"/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систематическая</a:t>
            </a:r>
            <a:r>
              <a:rPr lang="ru-RU" altLang="ru-RU" sz="3200" b="1" smtClean="0">
                <a:latin typeface="TT Norms Regular" pitchFamily="50" charset="-52"/>
              </a:rPr>
              <a:t> деятельность, направленная на распространение знаний в области противодействия коррупции, в том числе о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формах коррупционных правонарушений</a:t>
            </a:r>
            <a:r>
              <a:rPr lang="ru-RU" altLang="ru-RU" sz="3200" b="1" smtClean="0">
                <a:latin typeface="TT Norms Regular" pitchFamily="50" charset="-52"/>
              </a:rPr>
              <a:t>, их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социальной опасности</a:t>
            </a:r>
            <a:r>
              <a:rPr lang="ru-RU" altLang="ru-RU" sz="3200" b="1" smtClean="0">
                <a:latin typeface="TT Norms Regular" pitchFamily="50" charset="-52"/>
              </a:rPr>
              <a:t>,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способах противодействия </a:t>
            </a:r>
            <a:r>
              <a:rPr lang="ru-RU" altLang="ru-RU" sz="3200" b="1" smtClean="0">
                <a:latin typeface="TT Norms Regular" pitchFamily="50" charset="-52"/>
              </a:rPr>
              <a:t>коррупции и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принципах</a:t>
            </a:r>
            <a:r>
              <a:rPr lang="ru-RU" altLang="ru-RU" sz="3200" b="1" smtClean="0">
                <a:latin typeface="TT Norms Regular" pitchFamily="50" charset="-52"/>
              </a:rPr>
              <a:t> антикоррупционного поведения, а также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разъяснение</a:t>
            </a:r>
            <a:r>
              <a:rPr lang="ru-RU" altLang="ru-RU" sz="3200" b="1" smtClean="0">
                <a:latin typeface="TT Norms Regular" pitchFamily="50" charset="-52"/>
              </a:rPr>
              <a:t> положений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НПА РФ </a:t>
            </a:r>
            <a:r>
              <a:rPr lang="ru-RU" altLang="ru-RU" sz="3200" b="1" smtClean="0">
                <a:latin typeface="TT Norms Regular" pitchFamily="50" charset="-52"/>
              </a:rPr>
              <a:t>в области противодействия коррупции</a:t>
            </a:r>
            <a:endParaRPr lang="ru-RU" altLang="ru-RU" sz="2400" smtClean="0">
              <a:solidFill>
                <a:srgbClr val="FF0000"/>
              </a:solidFill>
              <a:latin typeface="TT Norms Regular" pitchFamily="50" charset="-52"/>
            </a:endParaRPr>
          </a:p>
        </p:txBody>
      </p:sp>
      <p:sp>
        <p:nvSpPr>
          <p:cNvPr id="7171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3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6" descr="Flag_of_Blagoveschensk_(Amur_oblast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77900" y="279400"/>
            <a:ext cx="7573963" cy="6159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4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Антикоррупционное просвещение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/>
          </p:nvPr>
        </p:nvSpPr>
        <p:spPr>
          <a:xfrm>
            <a:off x="234950" y="1638300"/>
            <a:ext cx="8674100" cy="4157663"/>
          </a:xfrm>
        </p:spPr>
        <p:txBody>
          <a:bodyPr anchor="t"/>
          <a:lstStyle/>
          <a:p>
            <a:pPr algn="l"/>
            <a:r>
              <a:rPr lang="ru-RU" altLang="ru-RU" sz="3200" b="1" smtClean="0">
                <a:latin typeface="TT Norms Regular" pitchFamily="50" charset="-52"/>
              </a:rPr>
              <a:t>формирование в обществе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системы знаний </a:t>
            </a:r>
            <a:r>
              <a:rPr lang="ru-RU" altLang="ru-RU" sz="3200" b="1" smtClean="0">
                <a:latin typeface="TT Norms Regular" pitchFamily="50" charset="-52"/>
              </a:rPr>
              <a:t>о существующей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системе мер </a:t>
            </a:r>
            <a:r>
              <a:rPr lang="ru-RU" altLang="ru-RU" sz="3200" b="1" smtClean="0">
                <a:latin typeface="TT Norms Regular" pitchFamily="50" charset="-52"/>
              </a:rPr>
              <a:t>по противодействию коррупции, в том числе для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самостоятельного выявления </a:t>
            </a:r>
            <a:r>
              <a:rPr lang="ru-RU" altLang="ru-RU" sz="3200" b="1" smtClean="0">
                <a:latin typeface="TT Norms Regular" pitchFamily="50" charset="-52"/>
              </a:rPr>
              <a:t>проявлений коррупции,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отказа</a:t>
            </a:r>
            <a:r>
              <a:rPr lang="ru-RU" altLang="ru-RU" sz="3200" b="1" smtClean="0">
                <a:latin typeface="TT Norms Regular" pitchFamily="50" charset="-52"/>
              </a:rPr>
              <a:t> от совершения коррупционных правонарушений и в целом на </a:t>
            </a:r>
            <a:r>
              <a:rPr lang="ru-RU" altLang="ru-RU" sz="3200" b="1" smtClean="0">
                <a:solidFill>
                  <a:srgbClr val="FF0000"/>
                </a:solidFill>
                <a:latin typeface="TT Norms Regular" pitchFamily="50" charset="-52"/>
              </a:rPr>
              <a:t>предотвращение</a:t>
            </a:r>
            <a:r>
              <a:rPr lang="ru-RU" altLang="ru-RU" sz="3200" b="1" smtClean="0">
                <a:latin typeface="TT Norms Regular" pitchFamily="50" charset="-52"/>
              </a:rPr>
              <a:t> коррупционных проявлений</a:t>
            </a:r>
            <a:endParaRPr lang="ru-RU" altLang="ru-RU" sz="2400" smtClean="0">
              <a:latin typeface="TT Norms Regular" pitchFamily="50" charset="-52"/>
            </a:endParaRPr>
          </a:p>
        </p:txBody>
      </p:sp>
      <p:sp>
        <p:nvSpPr>
          <p:cNvPr id="8195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7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6" descr="Flag_of_Blagoveschensk_(Amur_oblast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44575" y="160338"/>
            <a:ext cx="705485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6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Цель антикоррупционного просвещения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ctrTitle"/>
          </p:nvPr>
        </p:nvSpPr>
        <p:spPr>
          <a:xfrm>
            <a:off x="239713" y="196850"/>
            <a:ext cx="8599487" cy="660400"/>
          </a:xfrm>
        </p:spPr>
        <p:txBody>
          <a:bodyPr anchor="t"/>
          <a:lstStyle/>
          <a:p>
            <a:pPr algn="l"/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r>
              <a:rPr lang="ru-RU" altLang="ru-RU" sz="3600" b="1" smtClean="0">
                <a:latin typeface="TT Norms ExtraBold" pitchFamily="50" charset="-52"/>
              </a:rPr>
              <a:t/>
            </a:r>
            <a:br>
              <a:rPr lang="ru-RU" altLang="ru-RU" sz="3600" b="1" smtClean="0">
                <a:latin typeface="TT Norms ExtraBold" pitchFamily="50" charset="-52"/>
              </a:rPr>
            </a:br>
            <a:endParaRPr lang="ru-RU" altLang="ru-RU" sz="2400" smtClean="0">
              <a:latin typeface="TT Norms Regular" pitchFamily="50" charset="-52"/>
            </a:endParaRPr>
          </a:p>
        </p:txBody>
      </p:sp>
      <p:sp>
        <p:nvSpPr>
          <p:cNvPr id="9219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602932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1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16" descr="Flag_of_Blagoveschensk_(Amur_oblast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76200" y="1611313"/>
            <a:ext cx="8991600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marL="342900" indent="-342900" algn="l" defTabSz="914400">
              <a:buFont typeface="Arial" panose="020B0604020202020204" pitchFamily="34" charset="0"/>
              <a:buChar char="•"/>
              <a:defRPr/>
            </a:pPr>
            <a:r>
              <a:rPr lang="ru-RU" altLang="ru-RU" sz="2400" b="1" dirty="0" smtClean="0">
                <a:latin typeface="TT Norms ExtraBold" pitchFamily="50" charset="-52"/>
              </a:rPr>
              <a:t>разъяснение </a:t>
            </a:r>
            <a:r>
              <a:rPr lang="ru-RU" altLang="ru-RU" sz="2400" b="1" dirty="0">
                <a:latin typeface="TT Norms ExtraBold" pitchFamily="50" charset="-52"/>
              </a:rPr>
              <a:t>социальной опасности коррупции, ее причин и основных форм </a:t>
            </a:r>
            <a:r>
              <a:rPr lang="ru-RU" altLang="ru-RU" sz="2400" b="1" dirty="0" smtClean="0">
                <a:latin typeface="TT Norms ExtraBold" pitchFamily="50" charset="-52"/>
              </a:rPr>
              <a:t>корр. </a:t>
            </a:r>
            <a:r>
              <a:rPr lang="ru-RU" altLang="ru-RU" sz="2400" b="1" dirty="0">
                <a:latin typeface="TT Norms ExtraBold" pitchFamily="50" charset="-52"/>
              </a:rPr>
              <a:t>правонарушений, способов их недопущения;</a:t>
            </a:r>
          </a:p>
          <a:p>
            <a:pPr marL="342900" indent="-342900" algn="l" defTabSz="914400">
              <a:buFont typeface="Arial" panose="020B0604020202020204" pitchFamily="34" charset="0"/>
              <a:buChar char="•"/>
              <a:defRPr/>
            </a:pPr>
            <a:r>
              <a:rPr lang="ru-RU" altLang="ru-RU" sz="2400" b="1" dirty="0" smtClean="0">
                <a:latin typeface="TT Norms ExtraBold" pitchFamily="50" charset="-52"/>
              </a:rPr>
              <a:t>разъяснение </a:t>
            </a:r>
            <a:r>
              <a:rPr lang="ru-RU" altLang="ru-RU" sz="2400" b="1" dirty="0">
                <a:latin typeface="TT Norms ExtraBold" pitchFamily="50" charset="-52"/>
              </a:rPr>
              <a:t>правовых и организационных основ противодействия коррупции;</a:t>
            </a:r>
          </a:p>
          <a:p>
            <a:pPr marL="342900" indent="-342900" algn="l" defTabSz="914400">
              <a:buFont typeface="Arial" panose="020B0604020202020204" pitchFamily="34" charset="0"/>
              <a:buChar char="•"/>
              <a:defRPr/>
            </a:pPr>
            <a:r>
              <a:rPr lang="ru-RU" altLang="ru-RU" sz="2400" b="1" dirty="0" smtClean="0">
                <a:latin typeface="TT Norms ExtraBold" pitchFamily="50" charset="-52"/>
              </a:rPr>
              <a:t>разъяснение </a:t>
            </a:r>
            <a:r>
              <a:rPr lang="ru-RU" altLang="ru-RU" sz="2400" b="1" dirty="0">
                <a:latin typeface="TT Norms ExtraBold" pitchFamily="50" charset="-52"/>
              </a:rPr>
              <a:t>предназначения и содержания антикоррупционных стандартов, способов их соблюдения и контроля за их соблюдением;</a:t>
            </a:r>
          </a:p>
          <a:p>
            <a:pPr marL="342900" indent="-342900" algn="l" defTabSz="914400">
              <a:buFont typeface="Arial" panose="020B0604020202020204" pitchFamily="34" charset="0"/>
              <a:buChar char="•"/>
              <a:defRPr/>
            </a:pPr>
            <a:r>
              <a:rPr lang="ru-RU" altLang="ru-RU" sz="2400" b="1" dirty="0" smtClean="0">
                <a:latin typeface="TT Norms ExtraBold" pitchFamily="50" charset="-52"/>
              </a:rPr>
              <a:t>информирование </a:t>
            </a:r>
            <a:r>
              <a:rPr lang="ru-RU" altLang="ru-RU" sz="2400" b="1" dirty="0">
                <a:latin typeface="TT Norms ExtraBold" pitchFamily="50" charset="-52"/>
              </a:rPr>
              <a:t>о характере и масштабах принимаемых антикоррупционных мер, их результатах;</a:t>
            </a:r>
          </a:p>
          <a:p>
            <a:pPr marL="342900" indent="-342900" algn="l" defTabSz="914400">
              <a:buFont typeface="Arial" panose="020B0604020202020204" pitchFamily="34" charset="0"/>
              <a:buChar char="•"/>
              <a:defRPr/>
            </a:pPr>
            <a:r>
              <a:rPr lang="ru-RU" altLang="ru-RU" sz="2400" b="1" dirty="0" smtClean="0">
                <a:latin typeface="TT Norms ExtraBold" pitchFamily="50" charset="-52"/>
              </a:rPr>
              <a:t>разъяснение </a:t>
            </a:r>
            <a:r>
              <a:rPr lang="ru-RU" altLang="ru-RU" sz="2400" b="1" dirty="0">
                <a:latin typeface="TT Norms ExtraBold" pitchFamily="50" charset="-52"/>
              </a:rPr>
              <a:t>правовых последствий совершения </a:t>
            </a:r>
            <a:r>
              <a:rPr lang="ru-RU" altLang="ru-RU" sz="2400" b="1" dirty="0" smtClean="0">
                <a:latin typeface="TT Norms ExtraBold" pitchFamily="50" charset="-52"/>
              </a:rPr>
              <a:t>корр. </a:t>
            </a:r>
            <a:r>
              <a:rPr lang="ru-RU" altLang="ru-RU" sz="2400" b="1" dirty="0">
                <a:latin typeface="TT Norms ExtraBold" pitchFamily="50" charset="-52"/>
              </a:rPr>
              <a:t>правонарушений, преступлений </a:t>
            </a:r>
            <a:r>
              <a:rPr lang="ru-RU" altLang="ru-RU" sz="2400" b="1" dirty="0" smtClean="0">
                <a:latin typeface="TT Norms ExtraBold" pitchFamily="50" charset="-52"/>
              </a:rPr>
              <a:t>корр. направленности</a:t>
            </a:r>
            <a:endParaRPr lang="ru-RU" altLang="ru-RU" sz="2400" b="1" dirty="0">
              <a:latin typeface="TT Norms ExtraBold" pitchFamily="50" charset="-52"/>
            </a:endParaRPr>
          </a:p>
          <a:p>
            <a:pPr algn="l" defTabSz="914400">
              <a:defRPr/>
            </a:pPr>
            <a:r>
              <a:rPr lang="ru-RU" altLang="ru-RU" sz="2400" b="1" dirty="0" smtClean="0">
                <a:latin typeface="TT Norms ExtraBold" pitchFamily="50" charset="-52"/>
              </a:rPr>
              <a:t/>
            </a:r>
            <a:br>
              <a:rPr lang="ru-RU" altLang="ru-RU" sz="2400" b="1" dirty="0" smtClean="0">
                <a:latin typeface="TT Norms ExtraBold" pitchFamily="50" charset="-52"/>
              </a:rPr>
            </a:br>
            <a:r>
              <a:rPr lang="ru-RU" altLang="ru-RU" sz="3600" b="1" dirty="0" smtClean="0">
                <a:latin typeface="TT Norms ExtraBold" pitchFamily="50" charset="-52"/>
              </a:rPr>
              <a:t/>
            </a:r>
            <a:br>
              <a:rPr lang="ru-RU" altLang="ru-RU" sz="3600" b="1" dirty="0" smtClean="0">
                <a:latin typeface="TT Norms ExtraBold" pitchFamily="50" charset="-52"/>
              </a:rPr>
            </a:br>
            <a:r>
              <a:rPr lang="ru-RU" altLang="ru-RU" sz="3600" b="1" dirty="0" smtClean="0">
                <a:latin typeface="TT Norms ExtraBold" pitchFamily="50" charset="-52"/>
              </a:rPr>
              <a:t/>
            </a:r>
            <a:br>
              <a:rPr lang="ru-RU" altLang="ru-RU" sz="3600" b="1" dirty="0" smtClean="0">
                <a:latin typeface="TT Norms ExtraBold" pitchFamily="50" charset="-52"/>
              </a:rPr>
            </a:br>
            <a:endParaRPr lang="ru-RU" altLang="ru-RU" sz="2400" dirty="0" smtClean="0">
              <a:latin typeface="TT Norms Regular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57288" y="228600"/>
            <a:ext cx="7088187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6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Задачи антикоррупционного просвещения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ctrTitle"/>
          </p:nvPr>
        </p:nvSpPr>
        <p:spPr>
          <a:xfrm>
            <a:off x="307975" y="1608138"/>
            <a:ext cx="8674100" cy="4278312"/>
          </a:xfrm>
        </p:spPr>
        <p:txBody>
          <a:bodyPr anchor="t"/>
          <a:lstStyle/>
          <a:p>
            <a:pPr algn="just"/>
            <a:r>
              <a:rPr lang="ru-RU" altLang="ru-RU" sz="2500" b="1" smtClean="0">
                <a:latin typeface="TT Norms Regular" pitchFamily="50" charset="-52"/>
              </a:rPr>
              <a:t>деятельность, направленная на </a:t>
            </a:r>
            <a:r>
              <a:rPr lang="ru-RU" altLang="ru-RU" sz="2500" b="1" smtClean="0">
                <a:solidFill>
                  <a:srgbClr val="FF0000"/>
                </a:solidFill>
                <a:latin typeface="TT Norms Regular" pitchFamily="50" charset="-52"/>
              </a:rPr>
              <a:t>активное воздействие </a:t>
            </a:r>
            <a:r>
              <a:rPr lang="ru-RU" altLang="ru-RU" sz="2500" b="1" smtClean="0">
                <a:latin typeface="TT Norms Regular" pitchFamily="50" charset="-52"/>
              </a:rPr>
              <a:t>на </a:t>
            </a:r>
            <a:r>
              <a:rPr lang="ru-RU" altLang="ru-RU" sz="2500" b="1" smtClean="0">
                <a:solidFill>
                  <a:srgbClr val="FF0000"/>
                </a:solidFill>
                <a:latin typeface="TT Norms Regular" pitchFamily="50" charset="-52"/>
              </a:rPr>
              <a:t>правосознание, общественное мнение </a:t>
            </a:r>
            <a:r>
              <a:rPr lang="ru-RU" altLang="ru-RU" sz="2500" b="1" smtClean="0">
                <a:latin typeface="TT Norms Regular" pitchFamily="50" charset="-52"/>
              </a:rPr>
              <a:t>для стимулирования </a:t>
            </a:r>
            <a:r>
              <a:rPr lang="ru-RU" altLang="ru-RU" sz="2500" b="1" smtClean="0">
                <a:solidFill>
                  <a:srgbClr val="FF0000"/>
                </a:solidFill>
                <a:latin typeface="TT Norms Regular" pitchFamily="50" charset="-52"/>
              </a:rPr>
              <a:t>правомерного</a:t>
            </a:r>
            <a:r>
              <a:rPr lang="ru-RU" altLang="ru-RU" sz="2500" b="1" smtClean="0">
                <a:latin typeface="TT Norms Regular" pitchFamily="50" charset="-52"/>
              </a:rPr>
              <a:t> (антикоррупционного), устойчивого к проявлениям коррупции поведения и мировоззрения, на формирование антикоррупционных общественного сознания и правовой культуры, а также на </a:t>
            </a:r>
            <a:r>
              <a:rPr lang="ru-RU" altLang="ru-RU" sz="2500" b="1" smtClean="0">
                <a:solidFill>
                  <a:srgbClr val="FF0000"/>
                </a:solidFill>
                <a:latin typeface="TT Norms Regular" pitchFamily="50" charset="-52"/>
              </a:rPr>
              <a:t>формирование нетерпимости</a:t>
            </a:r>
            <a:r>
              <a:rPr lang="ru-RU" altLang="ru-RU" sz="2500" b="1" smtClean="0">
                <a:latin typeface="TT Norms Regular" pitchFamily="50" charset="-52"/>
              </a:rPr>
              <a:t> в обществе к коррупционному поведению, в целях </a:t>
            </a:r>
            <a:r>
              <a:rPr lang="ru-RU" altLang="ru-RU" sz="2500" b="1" smtClean="0">
                <a:solidFill>
                  <a:srgbClr val="FF0000"/>
                </a:solidFill>
                <a:latin typeface="TT Norms Regular" pitchFamily="50" charset="-52"/>
              </a:rPr>
              <a:t>укрепления доверия </a:t>
            </a:r>
            <a:r>
              <a:rPr lang="ru-RU" altLang="ru-RU" sz="2500" b="1" smtClean="0">
                <a:latin typeface="TT Norms Regular" pitchFamily="50" charset="-52"/>
              </a:rPr>
              <a:t>к органам публичной власти и должностным лицам</a:t>
            </a:r>
            <a:endParaRPr lang="ru-RU" altLang="ru-RU" sz="2500" smtClean="0">
              <a:latin typeface="TT Norms Regular" pitchFamily="50" charset="-52"/>
            </a:endParaRPr>
          </a:p>
        </p:txBody>
      </p:sp>
      <p:sp>
        <p:nvSpPr>
          <p:cNvPr id="10243" name="3 CuadroTexto"/>
          <p:cNvSpPr txBox="1">
            <a:spLocks noChangeArrowheads="1"/>
          </p:cNvSpPr>
          <p:nvPr/>
        </p:nvSpPr>
        <p:spPr bwMode="auto">
          <a:xfrm>
            <a:off x="7004050" y="6143625"/>
            <a:ext cx="1727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>
                <a:solidFill>
                  <a:srgbClr val="1962E9"/>
                </a:solidFill>
                <a:latin typeface="TT Norms Medium"/>
              </a:rPr>
              <a:t>АДМИНИСТРАЦИЯ ГОРОДА БЛАГОВЕЩЕНСКА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0" y="5997575"/>
            <a:ext cx="9144000" cy="9525"/>
          </a:xfrm>
          <a:prstGeom prst="line">
            <a:avLst/>
          </a:prstGeom>
          <a:ln w="19050">
            <a:solidFill>
              <a:srgbClr val="1962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5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438" y="6175375"/>
            <a:ext cx="496887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16" descr="Flag_of_Blagoveschensk_(Amur_oblas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7125"/>
            <a:ext cx="92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208713"/>
            <a:ext cx="92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55625" y="242888"/>
            <a:ext cx="7943850" cy="1476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6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  <a:t>Популяризация в обществе антикоррупционных стандартов</a:t>
            </a:r>
            <a:br>
              <a:rPr lang="ru-RU" altLang="ru-RU" sz="3600" b="1" dirty="0">
                <a:solidFill>
                  <a:prstClr val="black"/>
                </a:solidFill>
                <a:latin typeface="TT Norms ExtraBold" pitchFamily="50" charset="-52"/>
                <a:ea typeface="+mj-ea"/>
                <a:cs typeface="+mj-cs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9452</TotalTime>
  <Words>1169</Words>
  <Application>Microsoft Office PowerPoint</Application>
  <PresentationFormat>Экран (4:3)</PresentationFormat>
  <Paragraphs>142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Calibri</vt:lpstr>
      <vt:lpstr>Arial</vt:lpstr>
      <vt:lpstr>Calibri Light</vt:lpstr>
      <vt:lpstr>TT Norms ExtraBold</vt:lpstr>
      <vt:lpstr>TT Norms Regular</vt:lpstr>
      <vt:lpstr>TT Norms Medium</vt:lpstr>
      <vt:lpstr>Тема Office</vt:lpstr>
      <vt:lpstr>Организация и проведение работы по антикоррупционному просвещению и популяризации в обществе антикоррупционных стандартов</vt:lpstr>
      <vt:lpstr>Методические рекомендации Минтруда РФ  </vt:lpstr>
      <vt:lpstr> способствуют профилактике коррупции посредством формирования в обществе нетерпимости к коррупционному поведению и обеспечивают выполнение членами общества норм антикоррупционного поведения</vt:lpstr>
      <vt:lpstr> а) допустимом и недопустимом (коррупционном) поведении; б) существующей системе противодействия коррупции и об установленных антикоррупционных стандартах; в) способах противодействия коррупции и возможностях их использования физическими и юридическими лицами; г) порядке действий в ситуации склонения к совершению коррупционного правонарушения (вовлечения в совершение такого правонарушения); д) негативных последствиях коррупции.</vt:lpstr>
      <vt:lpstr>Участие в противодействии коррупции, недопущение коррупционного правонарушения возможны тогда, когда лицо осознает и правильно квалифицирует свои действия (бездействие) и осознанно выбирает антикоррупционную модель поведения   </vt:lpstr>
      <vt:lpstr>систематическая деятельность, направленная на распространение знаний в области противодействия коррупции, в том числе о формах коррупционных правонарушений, их социальной опасности, способах противодействия коррупции и принципах антикоррупционного поведения, а также разъяснение положений НПА РФ в области противодействия коррупции</vt:lpstr>
      <vt:lpstr>формирование в обществе системы знаний о существующей системе мер по противодействию коррупции, в том числе для самостоятельного выявления проявлений коррупции, отказа от совершения коррупционных правонарушений и в целом на предотвращение коррупционных проявлений</vt:lpstr>
      <vt:lpstr>   </vt:lpstr>
      <vt:lpstr>деятельность, направленная на активное воздействие на правосознание, общественное мнение для стимулирования правомерного (антикоррупционного), устойчивого к проявлениям коррупции поведения и мировоззрения, на формирование антикоррупционных общественного сознания и правовой культуры, а также на формирование нетерпимости в обществе к коррупционному поведению, в целях укрепления доверия к органам публичной власти и должностным лицам</vt:lpstr>
      <vt:lpstr>нацелена на формирование общественного мнения (как важного регулятора поведения индивида и групп) и осуществляется в условиях активной социальной коммуникации</vt:lpstr>
      <vt:lpstr>Цели популяризации:    </vt:lpstr>
      <vt:lpstr>Задачи популяризации:    </vt:lpstr>
      <vt:lpstr>Принципы работы по антикоррупционному просвещению и популяризации :       </vt:lpstr>
      <vt:lpstr>Антикоррупционное просвещение и популяризация    </vt:lpstr>
      <vt:lpstr>Группы адресатов антикоррупционного просвещения и популяризации:       </vt:lpstr>
      <vt:lpstr>Категории адресатов антикоррупционного просвещения и популяризации:       </vt:lpstr>
      <vt:lpstr>информирование о коррупции как негативном явлении (природа, причины, способы противодействия и другие общие положения), о гражданской ответственности и возможностях участия в противодействии коррупции (антикорр. просвещение); проведение антикорр. конкурсов (как творческих, так и научных) или уведомление о проведении таких конкурсов иными органами (организациями)</vt:lpstr>
      <vt:lpstr>а) проведение индивидуального консультирования (по вопросам представления сведений о доходах, возможности возникновения конфликта интересов, персональной ответственности за несоблюдение антикоррупционных стандартов и т.д.); б) осуществление точечной рассылки на адрес электронной почты информации по конкретному вопросу, связанному с противодействием коррупции; в) организация канала для рабочего взаимодействия в индивидуальном порядке; г) организация беседы разъяснительного характера.</vt:lpstr>
      <vt:lpstr>а) общая - характеризуется обобщенным тезисом о том, что коррупция является негативным явлением; б) контекстуальная - характеризуется определенной спецификацией (контекстом), учитывающей особенности адресата антикоррупционного мероприятия; в) чувствительная - затрагивает конкретные проблемы коррупции и акцентирует внимание на эмоциональной составляющей  </vt:lpstr>
      <vt:lpstr>а) вопросы государственной политики в области противодействия коррупции; б) основные направления деятельности по противодействию коррупции, включая антикоррупционные стандарты; в) об ответственности за коррупционные правонарушения (обсуждение реальных ситуаций, релевантной судебной практики, в том числе случаев применения уголовной ответственности за преступления коррупционной направленности); </vt:lpstr>
      <vt:lpstr>г) разъяснение порядка действий при выявлении возможного коррупционного правонарушения; д) формирование понимания "границ" правомерного и неправомерного (коррупционного) поведения; е) формирование нетерпимости к коррупционному поведению </vt:lpstr>
      <vt:lpstr>Формы проведения антикорр. мероприятий (просвещение)</vt:lpstr>
      <vt:lpstr>Формы проведения антикорр. мероприятий (просвещение)</vt:lpstr>
      <vt:lpstr>Формы проведения антикорр. мероприятий (популяризация)</vt:lpstr>
      <vt:lpstr>Формы антикоррупционных мероприятий адаптируются под адресата  </vt:lpstr>
      <vt:lpstr>Формы антикоррупционных мероприятий адаптируются под адресата  </vt:lpstr>
      <vt:lpstr>- излагать материал тезисно, простыми словами; - активно использовать диаграммы, таблицы, графики; - соблюдать технические правила оформления слайда; - текст памяток формулируется простым и понятным языком;</vt:lpstr>
      <vt:lpstr>- шрифт используется крупный, четкий, привлекающий внимание; - недопустимо наличие в тексте фактологических и грамматических ошибок; - оформление памятки рекомендуется подготавливать с учетом особенностей восприятия целевой аудитории и т.д.</vt:lpstr>
      <vt:lpstr>а) с осторожностью использовать тезисы, содержащие негативную информацию; б) избегать общих тезисов, не подкрепленных фактическими данными; в) привлекать лидеров общественного мнения, представителей авторитетных научных и иных организаций; г) использовать фактические данные, в частности, демонстрирующие эффективные направления противодействия коррупции; д) комбинировать формы антикоррупционных мероприятий; е) использовать модульный подход (короткие тематические ролики)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ПРЕЗЕНТАЦИИ ПРАВИТЕЛЬСТВА АМУРСКОЙ ОБЛАСТИ</dc:title>
  <dc:creator>Петр</dc:creator>
  <cp:lastModifiedBy>Николенко Олеся Викторовна</cp:lastModifiedBy>
  <cp:revision>213</cp:revision>
  <cp:lastPrinted>2019-12-18T05:30:52Z</cp:lastPrinted>
  <dcterms:created xsi:type="dcterms:W3CDTF">2019-05-07T01:33:49Z</dcterms:created>
  <dcterms:modified xsi:type="dcterms:W3CDTF">2025-11-13T07:55:35Z</dcterms:modified>
</cp:coreProperties>
</file>